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256" r:id="rId2"/>
    <p:sldId id="264" r:id="rId3"/>
    <p:sldId id="257" r:id="rId4"/>
    <p:sldId id="258" r:id="rId5"/>
    <p:sldId id="259" r:id="rId6"/>
    <p:sldId id="260" r:id="rId7"/>
    <p:sldId id="261" r:id="rId8"/>
    <p:sldId id="262" r:id="rId9"/>
    <p:sldId id="266" r:id="rId10"/>
    <p:sldId id="268" r:id="rId11"/>
    <p:sldId id="263" r:id="rId12"/>
    <p:sldId id="265" r:id="rId13"/>
    <p:sldId id="267" r:id="rId14"/>
    <p:sldId id="270" r:id="rId15"/>
    <p:sldId id="271" r:id="rId16"/>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8"/>
    <a:srgbClr val="585858"/>
    <a:srgbClr val="797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235" autoAdjust="0"/>
  </p:normalViewPr>
  <p:slideViewPr>
    <p:cSldViewPr>
      <p:cViewPr varScale="1">
        <p:scale>
          <a:sx n="94" d="100"/>
          <a:sy n="94" d="100"/>
        </p:scale>
        <p:origin x="2076" y="114"/>
      </p:cViewPr>
      <p:guideLst>
        <p:guide orient="horz" pos="2160"/>
        <p:guide pos="2880"/>
      </p:guideLst>
    </p:cSldViewPr>
  </p:slideViewPr>
  <p:notesTextViewPr>
    <p:cViewPr>
      <p:scale>
        <a:sx n="1" d="1"/>
        <a:sy n="1" d="1"/>
      </p:scale>
      <p:origin x="0" y="0"/>
    </p:cViewPr>
  </p:notesTextViewPr>
  <p:notesViewPr>
    <p:cSldViewPr>
      <p:cViewPr varScale="1">
        <p:scale>
          <a:sx n="64" d="100"/>
          <a:sy n="64" d="100"/>
        </p:scale>
        <p:origin x="-314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CFEC72-AE09-4BA1-BA84-257DE712CC5A}" type="datetimeFigureOut">
              <a:rPr lang="en-US" smtClean="0"/>
              <a:t>6/21/2022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0BE21A-A0A0-48C9-96FA-F104BF0B2E9F}" type="slidenum">
              <a:rPr lang="en-US" smtClean="0"/>
              <a:t>‹#›</a:t>
            </a:fld>
            <a:endParaRPr lang="en-US"/>
          </a:p>
        </p:txBody>
      </p:sp>
    </p:spTree>
    <p:extLst>
      <p:ext uri="{BB962C8B-B14F-4D97-AF65-F5344CB8AC3E}">
        <p14:creationId xmlns:p14="http://schemas.microsoft.com/office/powerpoint/2010/main" val="164670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3F9E40-16DB-4AD9-A86A-B41992762713}" type="datetimeFigureOut">
              <a:rPr lang="en-US" smtClean="0"/>
              <a:t>6/21/2022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2FDF0-BE34-40E6-A70E-CBBA5B697AE7}" type="slidenum">
              <a:rPr lang="en-US" smtClean="0"/>
              <a:t>‹#›</a:t>
            </a:fld>
            <a:endParaRPr lang="en-US"/>
          </a:p>
        </p:txBody>
      </p:sp>
    </p:spTree>
    <p:extLst>
      <p:ext uri="{BB962C8B-B14F-4D97-AF65-F5344CB8AC3E}">
        <p14:creationId xmlns:p14="http://schemas.microsoft.com/office/powerpoint/2010/main" val="27352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Child Stats . Gov</a:t>
            </a:r>
          </a:p>
          <a:p>
            <a:pPr marL="228600" indent="-228600">
              <a:buAutoNum type="arabicPeriod"/>
            </a:pPr>
            <a:r>
              <a:rPr lang="en-US" dirty="0"/>
              <a:t>ED Utilization by Children in the USA, 2010-2011.  West J </a:t>
            </a:r>
            <a:r>
              <a:rPr lang="en-US" dirty="0" err="1"/>
              <a:t>Emerg</a:t>
            </a:r>
            <a:r>
              <a:rPr lang="en-US" dirty="0"/>
              <a:t> Med.  2017. Oct:18(6):1042-1046</a:t>
            </a:r>
          </a:p>
          <a:p>
            <a:pPr marL="228600" indent="-228600">
              <a:buAutoNum type="arabicPeriod"/>
            </a:pPr>
            <a:r>
              <a:rPr lang="en-US" dirty="0"/>
              <a:t>Natl Pediatric Readiness Report</a:t>
            </a:r>
          </a:p>
          <a:p>
            <a:pPr marL="228600" indent="-228600">
              <a:buAutoNum type="arabicPeriod"/>
            </a:pPr>
            <a:r>
              <a:rPr lang="en-US" dirty="0"/>
              <a:t>Moving Hospitalized Children All Over the Southeast: Interstate Transfer of Pediatric Patients During Hurricane Katrina.  Pediatrics: Volume 117.  May 2006</a:t>
            </a:r>
          </a:p>
          <a:p>
            <a:endParaRPr lang="en-US" dirty="0"/>
          </a:p>
        </p:txBody>
      </p:sp>
      <p:sp>
        <p:nvSpPr>
          <p:cNvPr id="4" name="Slide Number Placeholder 3"/>
          <p:cNvSpPr>
            <a:spLocks noGrp="1"/>
          </p:cNvSpPr>
          <p:nvPr>
            <p:ph type="sldNum" sz="quarter" idx="5"/>
          </p:nvPr>
        </p:nvSpPr>
        <p:spPr/>
        <p:txBody>
          <a:bodyPr/>
          <a:lstStyle/>
          <a:p>
            <a:fld id="{55E2FDF0-BE34-40E6-A70E-CBBA5B697AE7}" type="slidenum">
              <a:rPr lang="en-US" smtClean="0"/>
              <a:t>2</a:t>
            </a:fld>
            <a:endParaRPr lang="en-US"/>
          </a:p>
        </p:txBody>
      </p:sp>
    </p:spTree>
    <p:extLst>
      <p:ext uri="{BB962C8B-B14F-4D97-AF65-F5344CB8AC3E}">
        <p14:creationId xmlns:p14="http://schemas.microsoft.com/office/powerpoint/2010/main" val="4283127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Hemorrhagic shock </a:t>
            </a:r>
            <a:r>
              <a:rPr lang="en-US" dirty="0">
                <a:sym typeface="Wingdings" panose="05000000000000000000" pitchFamily="2" charset="2"/>
              </a:rPr>
              <a:t> less blood in body =&gt; same amount of blood loss with quicker shock</a:t>
            </a:r>
            <a:endParaRPr lang="en-US" dirty="0"/>
          </a:p>
          <a:p>
            <a:r>
              <a:rPr lang="en-US" dirty="0"/>
              <a:t>Infections that cause V/D can lead to shock quicker than an adult with similar illness</a:t>
            </a:r>
          </a:p>
          <a:p>
            <a:endParaRPr lang="en-US" dirty="0"/>
          </a:p>
          <a:p>
            <a:r>
              <a:rPr lang="en-US" dirty="0"/>
              <a:t>When hit with penetrating or blunt trauma, it does greater damage than to a fully grown person</a:t>
            </a:r>
          </a:p>
          <a:p>
            <a:r>
              <a:rPr lang="en-US" dirty="0"/>
              <a:t>Energy from a flying object, fall, blunt or blast trauma is transmitted to a body with less fat, less elastic connective tissue and closer proximity of chest and abdominal organs. </a:t>
            </a:r>
          </a:p>
          <a:p>
            <a:endParaRPr lang="en-US" dirty="0"/>
          </a:p>
          <a:p>
            <a:r>
              <a:rPr lang="en-US" dirty="0"/>
              <a:t>Toxins tend to fall towards the ground, so increased concentration of inhaled toxins</a:t>
            </a:r>
          </a:p>
          <a:p>
            <a:endParaRPr lang="en-US" dirty="0">
              <a:sym typeface="Wingdings" panose="05000000000000000000" pitchFamily="2" charset="2"/>
            </a:endParaRPr>
          </a:p>
          <a:p>
            <a:r>
              <a:rPr lang="en-US" dirty="0"/>
              <a:t>Head is larger, and heavier on a child’s body, as compared to proportions of an adult body</a:t>
            </a:r>
          </a:p>
          <a:p>
            <a:endParaRPr lang="en-US" dirty="0"/>
          </a:p>
          <a:p>
            <a:r>
              <a:rPr lang="en-US" dirty="0"/>
              <a:t>Head is supported by a short neck that lacks a well-developed musculature =&gt; snaps back easier </a:t>
            </a:r>
          </a:p>
          <a:p>
            <a:endParaRPr lang="en-US" dirty="0"/>
          </a:p>
          <a:p>
            <a:r>
              <a:rPr lang="en-US" dirty="0"/>
              <a:t>The skullcap is thin and vulnerable to penetrating injury</a:t>
            </a:r>
          </a:p>
          <a:p>
            <a:endParaRPr lang="en-US" dirty="0"/>
          </a:p>
          <a:p>
            <a:r>
              <a:rPr lang="en-US" dirty="0"/>
              <a:t>Easier to disrupt the upper cervical vertebra and ligaments</a:t>
            </a:r>
          </a:p>
          <a:p>
            <a:endParaRPr lang="en-US" dirty="0"/>
          </a:p>
          <a:p>
            <a:r>
              <a:rPr lang="en-US" dirty="0"/>
              <a:t>Imaging of c spine is less accurate and kids are known to have spinal cord injury without obvious radiographic abnormalities</a:t>
            </a:r>
          </a:p>
          <a:p>
            <a:endParaRPr lang="en-US" dirty="0"/>
          </a:p>
          <a:p>
            <a:r>
              <a:rPr lang="en-US" dirty="0"/>
              <a:t>Skeletal system is incompletely calcified with active growth centers =&gt; susceptible to fractures.</a:t>
            </a:r>
          </a:p>
          <a:p>
            <a:endParaRPr lang="en-US" dirty="0"/>
          </a:p>
          <a:p>
            <a:r>
              <a:rPr lang="en-US" dirty="0"/>
              <a:t>Higher frequency of multiple-organ injury</a:t>
            </a:r>
          </a:p>
          <a:p>
            <a:r>
              <a:rPr lang="en-US" dirty="0"/>
              <a:t>Hepatic / Splenic injuries can go unrecognized and produce significant blood loss quickly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Organs are less protected </a:t>
            </a:r>
            <a:r>
              <a:rPr lang="en-US" dirty="0">
                <a:sym typeface="Wingdings" panose="05000000000000000000" pitchFamily="2" charset="2"/>
              </a:rPr>
              <a:t> more likely to be injured  increased likelihood of intraabdominal bleeding that is not initially recognized.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larger BSA than adults do- at greater risk of excessive loss of heat and fluids and are affected more quickly and easily by toxins absorbed through the skin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5E2FDF0-BE34-40E6-A70E-CBBA5B697AE7}" type="slidenum">
              <a:rPr lang="en-US" smtClean="0"/>
              <a:t>4</a:t>
            </a:fld>
            <a:endParaRPr lang="en-US"/>
          </a:p>
        </p:txBody>
      </p:sp>
    </p:spTree>
    <p:extLst>
      <p:ext uri="{BB962C8B-B14F-4D97-AF65-F5344CB8AC3E}">
        <p14:creationId xmlns:p14="http://schemas.microsoft.com/office/powerpoint/2010/main" val="2984729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on, children will maintain normal HR during early phases of hypovolemia, which creates false impression of normalcy- with too little fluid resuscitation.  They then can quickly deteriorate, with little warning.</a:t>
            </a:r>
          </a:p>
          <a:p>
            <a:endParaRPr lang="en-US" dirty="0"/>
          </a:p>
          <a:p>
            <a:r>
              <a:rPr lang="en-US" dirty="0"/>
              <a:t>Temp control-  These factors increase evaporative heat loss and caloric expenditure.  Maintaining and restoring normal body temperature is critical to pediatric resuscitation.</a:t>
            </a:r>
          </a:p>
          <a:p>
            <a:endParaRPr lang="en-US" dirty="0"/>
          </a:p>
          <a:p>
            <a:r>
              <a:rPr lang="en-US" dirty="0"/>
              <a:t>Biological, chemical and smoke exposure is higher dur to higher minute ventilation.  =&gt; suffer the effects of these agents much more rapidly than children.  Also absorb more of the exposure from the lungs before it is cleared or diffused through ventilation.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5E2FDF0-BE34-40E6-A70E-CBBA5B697AE7}" type="slidenum">
              <a:rPr lang="en-US" smtClean="0"/>
              <a:t>5</a:t>
            </a:fld>
            <a:endParaRPr lang="en-US"/>
          </a:p>
        </p:txBody>
      </p:sp>
    </p:spTree>
    <p:extLst>
      <p:ext uri="{BB962C8B-B14F-4D97-AF65-F5344CB8AC3E}">
        <p14:creationId xmlns:p14="http://schemas.microsoft.com/office/powerpoint/2010/main" val="1500255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2FDF0-BE34-40E6-A70E-CBBA5B697AE7}" type="slidenum">
              <a:rPr lang="en-US" smtClean="0"/>
              <a:t>8</a:t>
            </a:fld>
            <a:endParaRPr lang="en-US"/>
          </a:p>
        </p:txBody>
      </p:sp>
    </p:spTree>
    <p:extLst>
      <p:ext uri="{BB962C8B-B14F-4D97-AF65-F5344CB8AC3E}">
        <p14:creationId xmlns:p14="http://schemas.microsoft.com/office/powerpoint/2010/main" val="175900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Hospitalized Children All Over the Southeast: Interstate Transfer of Pediatric Patients During Hurricane Katrina.  Pediatrics: Volume 117.  May 2006</a:t>
            </a:r>
          </a:p>
        </p:txBody>
      </p:sp>
      <p:sp>
        <p:nvSpPr>
          <p:cNvPr id="4" name="Slide Number Placeholder 3"/>
          <p:cNvSpPr>
            <a:spLocks noGrp="1"/>
          </p:cNvSpPr>
          <p:nvPr>
            <p:ph type="sldNum" sz="quarter" idx="5"/>
          </p:nvPr>
        </p:nvSpPr>
        <p:spPr/>
        <p:txBody>
          <a:bodyPr/>
          <a:lstStyle/>
          <a:p>
            <a:fld id="{55E2FDF0-BE34-40E6-A70E-CBBA5B697AE7}" type="slidenum">
              <a:rPr lang="en-US" smtClean="0"/>
              <a:t>11</a:t>
            </a:fld>
            <a:endParaRPr lang="en-US"/>
          </a:p>
        </p:txBody>
      </p:sp>
    </p:spTree>
    <p:extLst>
      <p:ext uri="{BB962C8B-B14F-4D97-AF65-F5344CB8AC3E}">
        <p14:creationId xmlns:p14="http://schemas.microsoft.com/office/powerpoint/2010/main" val="2557149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381000" y="990600"/>
            <a:ext cx="8412480" cy="2971801"/>
          </a:xfrm>
        </p:spPr>
        <p:txBody>
          <a:bodyPr/>
          <a:lstStyle>
            <a:lvl1pPr>
              <a:defRPr b="0">
                <a:latin typeface="+mj-lt"/>
              </a:defRPr>
            </a:lvl1pPr>
          </a:lstStyle>
          <a:p>
            <a:r>
              <a:rPr lang="en-US" dirty="0"/>
              <a:t>Presentation Title</a:t>
            </a:r>
          </a:p>
        </p:txBody>
      </p:sp>
      <p:sp>
        <p:nvSpPr>
          <p:cNvPr id="4" name="Text Placeholder 3"/>
          <p:cNvSpPr>
            <a:spLocks noGrp="1"/>
          </p:cNvSpPr>
          <p:nvPr>
            <p:ph type="body" sz="quarter" idx="10" hasCustomPrompt="1"/>
          </p:nvPr>
        </p:nvSpPr>
        <p:spPr>
          <a:xfrm>
            <a:off x="381000" y="3987800"/>
            <a:ext cx="8412480" cy="2072640"/>
          </a:xfrm>
        </p:spPr>
        <p:txBody>
          <a:bodyPr anchor="ctr"/>
          <a:lstStyle>
            <a:lvl1pPr marL="0" indent="0" algn="ctr">
              <a:buNone/>
              <a:defRPr sz="2000">
                <a:solidFill>
                  <a:srgbClr val="585858"/>
                </a:solidFill>
                <a:latin typeface="+mn-lt"/>
              </a:defRPr>
            </a:lvl1pPr>
          </a:lstStyle>
          <a:p>
            <a:pPr lvl="0"/>
            <a:r>
              <a:rPr lang="en-US" dirty="0"/>
              <a:t>Presenter Name</a:t>
            </a:r>
            <a:br>
              <a:rPr lang="en-US" dirty="0"/>
            </a:br>
            <a:r>
              <a:rPr lang="en-US" dirty="0"/>
              <a:t>Job Title</a:t>
            </a:r>
            <a:br>
              <a:rPr lang="en-US" dirty="0"/>
            </a:br>
            <a:r>
              <a:rPr lang="en-US" dirty="0"/>
              <a:t>Date of Presentation</a:t>
            </a:r>
          </a:p>
        </p:txBody>
      </p:sp>
      <p:sp>
        <p:nvSpPr>
          <p:cNvPr id="20" name="Rectangle 19"/>
          <p:cNvSpPr/>
          <p:nvPr userDrawn="1"/>
        </p:nvSpPr>
        <p:spPr>
          <a:xfrm>
            <a:off x="-304800" y="6473952"/>
            <a:ext cx="7916091" cy="300265"/>
          </a:xfrm>
          <a:prstGeom prst="rect">
            <a:avLst/>
          </a:prstGeom>
          <a:solidFill>
            <a:srgbClr val="003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2" y="182880"/>
            <a:ext cx="3759396" cy="731520"/>
          </a:xfrm>
          <a:prstGeom prst="rect">
            <a:avLst/>
          </a:prstGeom>
        </p:spPr>
      </p:pic>
      <p:grpSp>
        <p:nvGrpSpPr>
          <p:cNvPr id="10" name="Group 9"/>
          <p:cNvGrpSpPr/>
          <p:nvPr userDrawn="1"/>
        </p:nvGrpSpPr>
        <p:grpSpPr>
          <a:xfrm>
            <a:off x="-304800" y="6472995"/>
            <a:ext cx="9235440" cy="304800"/>
            <a:chOff x="0" y="1866156"/>
            <a:chExt cx="5334000" cy="1410444"/>
          </a:xfrm>
          <a:solidFill>
            <a:srgbClr val="003D78"/>
          </a:solidFill>
          <a:effectLst>
            <a:outerShdw blurRad="50800" dist="38100" dir="2700000" algn="tl" rotWithShape="0">
              <a:prstClr val="black">
                <a:alpha val="40000"/>
              </a:prstClr>
            </a:outerShdw>
          </a:effectLst>
        </p:grpSpPr>
        <p:sp>
          <p:nvSpPr>
            <p:cNvPr id="11" name="Chevron 10"/>
            <p:cNvSpPr/>
            <p:nvPr/>
          </p:nvSpPr>
          <p:spPr>
            <a:xfrm rot="10800000">
              <a:off x="3810000" y="1866156"/>
              <a:ext cx="1524000" cy="141044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0" y="1866156"/>
              <a:ext cx="4572000" cy="14104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userDrawn="1"/>
        </p:nvSpPr>
        <p:spPr>
          <a:xfrm>
            <a:off x="76200" y="6471507"/>
            <a:ext cx="8930640" cy="307777"/>
          </a:xfrm>
          <a:prstGeom prst="rect">
            <a:avLst/>
          </a:prstGeom>
        </p:spPr>
        <p:txBody>
          <a:bodyPr wrap="square" anchor="ctr">
            <a:spAutoFit/>
          </a:bodyPr>
          <a:lstStyle/>
          <a:p>
            <a:pPr algn="ctr"/>
            <a:r>
              <a:rPr lang="en-US" sz="1400" dirty="0">
                <a:solidFill>
                  <a:schemeClr val="bg1"/>
                </a:solidFill>
                <a:latin typeface="+mn-lt"/>
              </a:rPr>
              <a:t>To protect and promote the health and safety of the people of Wisconsin.</a:t>
            </a:r>
          </a:p>
        </p:txBody>
      </p:sp>
    </p:spTree>
    <p:extLst>
      <p:ext uri="{BB962C8B-B14F-4D97-AF65-F5344CB8AC3E}">
        <p14:creationId xmlns:p14="http://schemas.microsoft.com/office/powerpoint/2010/main" val="126437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4752975"/>
            <a:ext cx="8229600" cy="566739"/>
          </a:xfrm>
        </p:spPr>
        <p:txBody>
          <a:bodyPr anchor="b">
            <a:noAutofit/>
          </a:bodyPr>
          <a:lstStyle>
            <a:lvl1pPr algn="l">
              <a:defRPr sz="2400" b="1"/>
            </a:lvl1pPr>
          </a:lstStyle>
          <a:p>
            <a:r>
              <a:rPr lang="en-US" dirty="0"/>
              <a:t>Click to Add Caption</a:t>
            </a:r>
          </a:p>
        </p:txBody>
      </p:sp>
      <p:sp>
        <p:nvSpPr>
          <p:cNvPr id="7" name="Text Placeholder 3"/>
          <p:cNvSpPr>
            <a:spLocks noGrp="1"/>
          </p:cNvSpPr>
          <p:nvPr>
            <p:ph type="body" sz="half" idx="2" hasCustomPrompt="1"/>
          </p:nvPr>
        </p:nvSpPr>
        <p:spPr>
          <a:xfrm>
            <a:off x="457200" y="5321302"/>
            <a:ext cx="8229600" cy="8048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description</a:t>
            </a:r>
          </a:p>
        </p:txBody>
      </p:sp>
      <p:sp>
        <p:nvSpPr>
          <p:cNvPr id="8" name="Content Placeholder 6"/>
          <p:cNvSpPr>
            <a:spLocks noGrp="1"/>
          </p:cNvSpPr>
          <p:nvPr>
            <p:ph sz="quarter" idx="11" hasCustomPrompt="1"/>
          </p:nvPr>
        </p:nvSpPr>
        <p:spPr>
          <a:xfrm>
            <a:off x="457200" y="533400"/>
            <a:ext cx="8229600" cy="4114800"/>
          </a:xfrm>
        </p:spPr>
        <p:txBody>
          <a:bodyPr/>
          <a:lstStyle>
            <a:lvl1pPr marL="0" indent="0">
              <a:buNone/>
              <a:defRPr/>
            </a:lvl1pPr>
          </a:lstStyle>
          <a:p>
            <a:pPr lvl="0"/>
            <a:r>
              <a:rPr lang="en-US" dirty="0"/>
              <a:t>Click an icon to insert table, chart, SmartArt graphic, picture, or media clip</a:t>
            </a:r>
          </a:p>
        </p:txBody>
      </p:sp>
    </p:spTree>
    <p:extLst>
      <p:ext uri="{BB962C8B-B14F-4D97-AF65-F5344CB8AC3E}">
        <p14:creationId xmlns:p14="http://schemas.microsoft.com/office/powerpoint/2010/main" val="77034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 No Title">
    <p:spTree>
      <p:nvGrpSpPr>
        <p:cNvPr id="1" name=""/>
        <p:cNvGrpSpPr/>
        <p:nvPr/>
      </p:nvGrpSpPr>
      <p:grpSpPr>
        <a:xfrm>
          <a:off x="0" y="0"/>
          <a:ext cx="0" cy="0"/>
          <a:chOff x="0" y="0"/>
          <a:chExt cx="0" cy="0"/>
        </a:xfrm>
      </p:grpSpPr>
      <p:sp>
        <p:nvSpPr>
          <p:cNvPr id="3" name="Content Placeholder 4"/>
          <p:cNvSpPr>
            <a:spLocks noGrp="1"/>
          </p:cNvSpPr>
          <p:nvPr>
            <p:ph sz="quarter" idx="11" hasCustomPrompt="1"/>
          </p:nvPr>
        </p:nvSpPr>
        <p:spPr>
          <a:xfrm>
            <a:off x="457200" y="274319"/>
            <a:ext cx="8229600" cy="5943600"/>
          </a:xfrm>
        </p:spPr>
        <p:txBody>
          <a:bodyPr/>
          <a:lstStyle>
            <a:lvl1pPr marL="0" indent="0">
              <a:buNone/>
              <a:defRPr/>
            </a:lvl1pPr>
          </a:lstStyle>
          <a:p>
            <a:pPr lvl="0"/>
            <a:r>
              <a:rPr lang="en-US" dirty="0"/>
              <a:t>Click to insert media</a:t>
            </a:r>
          </a:p>
        </p:txBody>
      </p:sp>
    </p:spTree>
    <p:extLst>
      <p:ext uri="{BB962C8B-B14F-4D97-AF65-F5344CB8AC3E}">
        <p14:creationId xmlns:p14="http://schemas.microsoft.com/office/powerpoint/2010/main" val="164025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457200" y="1778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b="0"/>
            </a:lvl1pPr>
          </a:lstStyle>
          <a:p>
            <a:pPr lvl="0"/>
            <a:r>
              <a:rPr lang="en-US" dirty="0"/>
              <a:t>Click to Add Slide Title</a:t>
            </a:r>
          </a:p>
        </p:txBody>
      </p:sp>
      <p:sp>
        <p:nvSpPr>
          <p:cNvPr id="7" name="Content Placeholder 6"/>
          <p:cNvSpPr>
            <a:spLocks noGrp="1"/>
          </p:cNvSpPr>
          <p:nvPr>
            <p:ph sz="quarter" idx="10" hasCustomPrompt="1"/>
          </p:nvPr>
        </p:nvSpPr>
        <p:spPr>
          <a:xfrm>
            <a:off x="457200" y="1709928"/>
            <a:ext cx="8229600" cy="4572000"/>
          </a:xfrm>
        </p:spPr>
        <p:txBody>
          <a:body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0809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1092200"/>
            <a:ext cx="7772400" cy="3556000"/>
          </a:xfrm>
        </p:spPr>
        <p:txBody>
          <a:bodyPr anchor="b"/>
          <a:lstStyle>
            <a:lvl1pPr algn="l">
              <a:defRPr sz="4000" b="1" cap="none"/>
            </a:lvl1pPr>
          </a:lstStyle>
          <a:p>
            <a:r>
              <a:rPr lang="en-US" dirty="0"/>
              <a:t>Click to Add Section Title</a:t>
            </a:r>
          </a:p>
        </p:txBody>
      </p:sp>
      <p:sp>
        <p:nvSpPr>
          <p:cNvPr id="3" name="Text Placeholder 2"/>
          <p:cNvSpPr>
            <a:spLocks noGrp="1"/>
          </p:cNvSpPr>
          <p:nvPr>
            <p:ph type="body" idx="1" hasCustomPrompt="1"/>
          </p:nvPr>
        </p:nvSpPr>
        <p:spPr>
          <a:xfrm>
            <a:off x="762000" y="4648200"/>
            <a:ext cx="7772400" cy="1093787"/>
          </a:xfrm>
        </p:spPr>
        <p:txBody>
          <a:bodyPr anchor="t"/>
          <a:lstStyle>
            <a:lvl1pPr marL="0" indent="0">
              <a:buNone/>
              <a:defRPr sz="2000">
                <a:solidFill>
                  <a:srgbClr val="58585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121955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709928"/>
            <a:ext cx="402336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4" name="Content Placeholder 3"/>
          <p:cNvSpPr>
            <a:spLocks noGrp="1"/>
          </p:cNvSpPr>
          <p:nvPr>
            <p:ph sz="half" idx="2" hasCustomPrompt="1"/>
          </p:nvPr>
        </p:nvSpPr>
        <p:spPr>
          <a:xfrm>
            <a:off x="4663440" y="1709928"/>
            <a:ext cx="402336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5" name="Title Placeholder 1"/>
          <p:cNvSpPr>
            <a:spLocks noGrp="1"/>
          </p:cNvSpPr>
          <p:nvPr>
            <p:ph type="title" hasCustomPrompt="1"/>
          </p:nvPr>
        </p:nvSpPr>
        <p:spPr bwMode="auto">
          <a:xfrm>
            <a:off x="457200" y="1778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Tree>
    <p:extLst>
      <p:ext uri="{BB962C8B-B14F-4D97-AF65-F5344CB8AC3E}">
        <p14:creationId xmlns:p14="http://schemas.microsoft.com/office/powerpoint/2010/main" val="34611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709928"/>
            <a:ext cx="2743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or type with bullets</a:t>
            </a:r>
          </a:p>
          <a:p>
            <a:pPr lvl="1"/>
            <a:r>
              <a:rPr lang="en-US" dirty="0"/>
              <a:t>Second level</a:t>
            </a:r>
          </a:p>
        </p:txBody>
      </p:sp>
      <p:sp>
        <p:nvSpPr>
          <p:cNvPr id="4" name="Content Placeholder 3"/>
          <p:cNvSpPr>
            <a:spLocks noGrp="1"/>
          </p:cNvSpPr>
          <p:nvPr>
            <p:ph sz="half" idx="2" hasCustomPrompt="1"/>
          </p:nvPr>
        </p:nvSpPr>
        <p:spPr>
          <a:xfrm>
            <a:off x="3200400" y="1709928"/>
            <a:ext cx="5486400" cy="4572000"/>
          </a:xfrm>
        </p:spPr>
        <p:txBody>
          <a:bodyPr/>
          <a:lstStyle>
            <a:lvl1pPr marL="0" indent="0">
              <a:buNone/>
              <a:defRPr sz="2800"/>
            </a:lvl1pPr>
            <a:lvl2pPr marL="233362" indent="0">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an icon to insert table, chart, SmartArt graphic, picture, or media clip</a:t>
            </a:r>
          </a:p>
        </p:txBody>
      </p:sp>
      <p:sp>
        <p:nvSpPr>
          <p:cNvPr id="5" name="Title Placeholder 1"/>
          <p:cNvSpPr>
            <a:spLocks noGrp="1"/>
          </p:cNvSpPr>
          <p:nvPr>
            <p:ph type="title" hasCustomPrompt="1"/>
          </p:nvPr>
        </p:nvSpPr>
        <p:spPr bwMode="auto">
          <a:xfrm>
            <a:off x="457200" y="1778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Tree>
    <p:extLst>
      <p:ext uri="{BB962C8B-B14F-4D97-AF65-F5344CB8AC3E}">
        <p14:creationId xmlns:p14="http://schemas.microsoft.com/office/powerpoint/2010/main" val="176570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709928"/>
            <a:ext cx="5486400" cy="4572000"/>
          </a:xfrm>
        </p:spPr>
        <p:txBody>
          <a:bodyPr/>
          <a:lstStyle>
            <a:lvl1pPr marL="0" indent="0">
              <a:buNone/>
              <a:defRPr sz="2800"/>
            </a:lvl1pPr>
            <a:lvl2pPr marL="233362" indent="0">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an icon to insert table, chart, SmartArt graphic, picture, or media clip</a:t>
            </a:r>
          </a:p>
        </p:txBody>
      </p:sp>
      <p:sp>
        <p:nvSpPr>
          <p:cNvPr id="5" name="Title Placeholder 1"/>
          <p:cNvSpPr>
            <a:spLocks noGrp="1"/>
          </p:cNvSpPr>
          <p:nvPr>
            <p:ph type="title" hasCustomPrompt="1"/>
          </p:nvPr>
        </p:nvSpPr>
        <p:spPr bwMode="auto">
          <a:xfrm>
            <a:off x="457200" y="1778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
        <p:nvSpPr>
          <p:cNvPr id="6" name="Content Placeholder 2"/>
          <p:cNvSpPr>
            <a:spLocks noGrp="1"/>
          </p:cNvSpPr>
          <p:nvPr>
            <p:ph sz="half" idx="10" hasCustomPrompt="1"/>
          </p:nvPr>
        </p:nvSpPr>
        <p:spPr>
          <a:xfrm>
            <a:off x="5943600" y="1709928"/>
            <a:ext cx="2743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or type with bullets</a:t>
            </a:r>
          </a:p>
          <a:p>
            <a:pPr lvl="1"/>
            <a:r>
              <a:rPr lang="en-US" dirty="0"/>
              <a:t>Second level</a:t>
            </a:r>
          </a:p>
        </p:txBody>
      </p:sp>
    </p:spTree>
    <p:extLst>
      <p:ext uri="{BB962C8B-B14F-4D97-AF65-F5344CB8AC3E}">
        <p14:creationId xmlns:p14="http://schemas.microsoft.com/office/powerpoint/2010/main" val="23374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701800"/>
            <a:ext cx="4023360" cy="914400"/>
          </a:xfrm>
        </p:spPr>
        <p:txBody>
          <a:bodyPr anchor="ctr"/>
          <a:lstStyle>
            <a:lvl1pPr marL="0" indent="0" algn="l">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457200" y="2633472"/>
            <a:ext cx="4023360" cy="3657600"/>
          </a:xfr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5" name="Text Placeholder 4"/>
          <p:cNvSpPr>
            <a:spLocks noGrp="1"/>
          </p:cNvSpPr>
          <p:nvPr>
            <p:ph type="body" sz="quarter" idx="3" hasCustomPrompt="1"/>
          </p:nvPr>
        </p:nvSpPr>
        <p:spPr>
          <a:xfrm>
            <a:off x="4663440" y="1701800"/>
            <a:ext cx="4023360" cy="914400"/>
          </a:xfrm>
        </p:spPr>
        <p:txBody>
          <a:bodyPr anchor="ctr"/>
          <a:lstStyle>
            <a:lvl1pPr marL="0" indent="0" algn="l">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4663440" y="2633472"/>
            <a:ext cx="4023360" cy="3657600"/>
          </a:xfr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7" name="Title Placeholder 1"/>
          <p:cNvSpPr>
            <a:spLocks noGrp="1"/>
          </p:cNvSpPr>
          <p:nvPr>
            <p:ph type="title" hasCustomPrompt="1"/>
          </p:nvPr>
        </p:nvSpPr>
        <p:spPr bwMode="auto">
          <a:xfrm>
            <a:off x="457200" y="1778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baseline="0"/>
            </a:lvl1pPr>
          </a:lstStyle>
          <a:p>
            <a:pPr lvl="0"/>
            <a:r>
              <a:rPr lang="en-US" dirty="0"/>
              <a:t>Click to Add Slide Title</a:t>
            </a:r>
          </a:p>
        </p:txBody>
      </p:sp>
    </p:spTree>
    <p:extLst>
      <p:ext uri="{BB962C8B-B14F-4D97-AF65-F5344CB8AC3E}">
        <p14:creationId xmlns:p14="http://schemas.microsoft.com/office/powerpoint/2010/main" val="8420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701800"/>
            <a:ext cx="8229600" cy="914400"/>
          </a:xfrm>
        </p:spPr>
        <p:txBody>
          <a:bodyPr anchor="ctr"/>
          <a:lstStyle>
            <a:lvl1pPr marL="0" indent="0" algn="l">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457200" y="2633472"/>
            <a:ext cx="4023360" cy="3657600"/>
          </a:xfr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6" name="Content Placeholder 5"/>
          <p:cNvSpPr>
            <a:spLocks noGrp="1"/>
          </p:cNvSpPr>
          <p:nvPr>
            <p:ph sz="quarter" idx="4" hasCustomPrompt="1"/>
          </p:nvPr>
        </p:nvSpPr>
        <p:spPr>
          <a:xfrm>
            <a:off x="4663440" y="2633472"/>
            <a:ext cx="4023360" cy="3657600"/>
          </a:xfr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7" name="Title Placeholder 1"/>
          <p:cNvSpPr>
            <a:spLocks noGrp="1"/>
          </p:cNvSpPr>
          <p:nvPr>
            <p:ph type="title" hasCustomPrompt="1"/>
          </p:nvPr>
        </p:nvSpPr>
        <p:spPr bwMode="auto">
          <a:xfrm>
            <a:off x="457200" y="1778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baseline="0"/>
            </a:lvl1pPr>
          </a:lstStyle>
          <a:p>
            <a:pPr lvl="0"/>
            <a:r>
              <a:rPr lang="en-US" dirty="0"/>
              <a:t>Click to Add Slide Title</a:t>
            </a:r>
          </a:p>
        </p:txBody>
      </p:sp>
    </p:spTree>
    <p:extLst>
      <p:ext uri="{BB962C8B-B14F-4D97-AF65-F5344CB8AC3E}">
        <p14:creationId xmlns:p14="http://schemas.microsoft.com/office/powerpoint/2010/main" val="212303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2" y="182880"/>
            <a:ext cx="3008313" cy="1162051"/>
          </a:xfrm>
        </p:spPr>
        <p:txBody>
          <a:bodyPr anchor="b">
            <a:normAutofit/>
          </a:bodyPr>
          <a:lstStyle>
            <a:lvl1pPr algn="l">
              <a:defRPr sz="2400" b="1" baseline="0"/>
            </a:lvl1pPr>
          </a:lstStyle>
          <a:p>
            <a:r>
              <a:rPr lang="en-US" dirty="0"/>
              <a:t>Click to Add Slide Title</a:t>
            </a:r>
          </a:p>
        </p:txBody>
      </p:sp>
      <p:sp>
        <p:nvSpPr>
          <p:cNvPr id="7" name="Content Placeholder 2"/>
          <p:cNvSpPr>
            <a:spLocks noGrp="1"/>
          </p:cNvSpPr>
          <p:nvPr>
            <p:ph idx="1" hasCustomPrompt="1"/>
          </p:nvPr>
        </p:nvSpPr>
        <p:spPr>
          <a:xfrm>
            <a:off x="3474720" y="182880"/>
            <a:ext cx="5212080" cy="6094095"/>
          </a:xfrm>
        </p:spPr>
        <p:txBody>
          <a:bodyPr/>
          <a:lstStyle>
            <a:lvl1pPr marL="0" indent="0">
              <a:buNone/>
              <a:defRPr sz="2800"/>
            </a:lvl1pPr>
            <a:lvl2pPr marL="230187" indent="0">
              <a:buNone/>
              <a:defRPr sz="2400"/>
            </a:lvl2pPr>
            <a:lvl3pPr marL="457200" indent="0">
              <a:buNone/>
              <a:defRPr sz="2000"/>
            </a:lvl3pPr>
            <a:lvl4pPr marL="690563" indent="0">
              <a:buNone/>
              <a:defRPr sz="1800"/>
            </a:lvl4pPr>
            <a:lvl5pPr marL="914400" indent="0">
              <a:buNone/>
              <a:defRPr sz="1800"/>
            </a:lvl5pPr>
            <a:lvl6pPr>
              <a:defRPr sz="2000"/>
            </a:lvl6pPr>
            <a:lvl7pPr>
              <a:defRPr sz="2000"/>
            </a:lvl7pPr>
            <a:lvl8pPr>
              <a:defRPr sz="2000"/>
            </a:lvl8pPr>
            <a:lvl9pPr>
              <a:defRPr sz="2000"/>
            </a:lvl9pPr>
          </a:lstStyle>
          <a:p>
            <a:pPr lvl="0"/>
            <a:r>
              <a:rPr lang="en-US" dirty="0"/>
              <a:t>Click an icon to insert table, chart, SmartArt graphic, picture, or media clip</a:t>
            </a:r>
          </a:p>
        </p:txBody>
      </p:sp>
      <p:sp>
        <p:nvSpPr>
          <p:cNvPr id="8" name="Text Placeholder 3"/>
          <p:cNvSpPr>
            <a:spLocks noGrp="1"/>
          </p:cNvSpPr>
          <p:nvPr>
            <p:ph type="body" sz="half" idx="2" hasCustomPrompt="1"/>
          </p:nvPr>
        </p:nvSpPr>
        <p:spPr>
          <a:xfrm>
            <a:off x="457202" y="1356359"/>
            <a:ext cx="3008313" cy="4920615"/>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284440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778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Add Slide Title</a:t>
            </a:r>
          </a:p>
        </p:txBody>
      </p:sp>
      <p:sp>
        <p:nvSpPr>
          <p:cNvPr id="1027" name="Text Placeholder 2"/>
          <p:cNvSpPr>
            <a:spLocks noGrp="1"/>
          </p:cNvSpPr>
          <p:nvPr>
            <p:ph type="body" idx="1"/>
          </p:nvPr>
        </p:nvSpPr>
        <p:spPr bwMode="auto">
          <a:xfrm>
            <a:off x="457200" y="1709928"/>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 name="Group 16"/>
          <p:cNvGrpSpPr/>
          <p:nvPr userDrawn="1"/>
        </p:nvGrpSpPr>
        <p:grpSpPr>
          <a:xfrm>
            <a:off x="-304800" y="6469062"/>
            <a:ext cx="9235440" cy="304800"/>
            <a:chOff x="0" y="1866156"/>
            <a:chExt cx="5334000" cy="1410444"/>
          </a:xfrm>
          <a:solidFill>
            <a:srgbClr val="003D78"/>
          </a:solidFill>
          <a:effectLst>
            <a:outerShdw blurRad="50800" dist="38100" dir="2700000" algn="tl" rotWithShape="0">
              <a:prstClr val="black">
                <a:alpha val="40000"/>
              </a:prstClr>
            </a:outerShdw>
          </a:effectLst>
        </p:grpSpPr>
        <p:sp>
          <p:nvSpPr>
            <p:cNvPr id="18" name="Chevron 17"/>
            <p:cNvSpPr/>
            <p:nvPr/>
          </p:nvSpPr>
          <p:spPr>
            <a:xfrm rot="10800000">
              <a:off x="3810000" y="1866156"/>
              <a:ext cx="1524000" cy="141044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0" y="1866156"/>
              <a:ext cx="4572000" cy="14104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userDrawn="1"/>
        </p:nvSpPr>
        <p:spPr>
          <a:xfrm>
            <a:off x="0" y="6467574"/>
            <a:ext cx="8930640" cy="307777"/>
          </a:xfrm>
          <a:prstGeom prst="rect">
            <a:avLst/>
          </a:prstGeom>
        </p:spPr>
        <p:txBody>
          <a:bodyPr wrap="square">
            <a:spAutoFit/>
          </a:bodyPr>
          <a:lstStyle/>
          <a:p>
            <a:pPr algn="ctr"/>
            <a:r>
              <a:rPr lang="en-US" sz="1400" dirty="0">
                <a:solidFill>
                  <a:schemeClr val="bg1"/>
                </a:solidFill>
                <a:latin typeface="Century" panose="02040604050505020304" pitchFamily="18" charset="0"/>
              </a:rPr>
              <a:t>Wisconsin Department of Health Services</a:t>
            </a:r>
          </a:p>
        </p:txBody>
      </p:sp>
      <p:sp>
        <p:nvSpPr>
          <p:cNvPr id="21" name="Slide Number Placeholder 5"/>
          <p:cNvSpPr txBox="1">
            <a:spLocks/>
          </p:cNvSpPr>
          <p:nvPr userDrawn="1"/>
        </p:nvSpPr>
        <p:spPr>
          <a:xfrm>
            <a:off x="6477000" y="643890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kern="1200">
                <a:solidFill>
                  <a:schemeClr val="bg1"/>
                </a:solidFill>
                <a:latin typeface="Century" panose="02040604050505020304" pitchFamily="18"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fld id="{04857C57-6D7C-4D28-99BB-4F87CEC48CD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 id="2147483670" r:id="rId6"/>
    <p:sldLayoutId id="2147483665" r:id="rId7"/>
    <p:sldLayoutId id="2147483671" r:id="rId8"/>
    <p:sldLayoutId id="2147483666" r:id="rId9"/>
    <p:sldLayoutId id="2147483667" r:id="rId10"/>
    <p:sldLayoutId id="2147483668" r:id="rId11"/>
  </p:sldLayoutIdLst>
  <p:hf hdr="0" ftr="0" dt="0"/>
  <p:txStyles>
    <p:titleStyle>
      <a:lvl1pPr algn="ctr" rtl="0" eaLnBrk="1" fontAlgn="base" hangingPunct="1">
        <a:spcBef>
          <a:spcPct val="0"/>
        </a:spcBef>
        <a:spcAft>
          <a:spcPct val="0"/>
        </a:spcAft>
        <a:defRPr sz="4000" b="0" i="0" u="none" kern="1200">
          <a:solidFill>
            <a:srgbClr val="003D78"/>
          </a:solidFill>
          <a:latin typeface="+mj-lt"/>
          <a:ea typeface="+mj-ea"/>
          <a:cs typeface="Arial" panose="020B0604020202020204" pitchFamily="34" charset="0"/>
        </a:defRPr>
      </a:lvl1pPr>
      <a:lvl2pPr algn="ctr" rtl="0" eaLnBrk="1" fontAlgn="base" hangingPunct="1">
        <a:spcBef>
          <a:spcPct val="0"/>
        </a:spcBef>
        <a:spcAft>
          <a:spcPct val="0"/>
        </a:spcAft>
        <a:defRPr sz="4400" b="1">
          <a:solidFill>
            <a:schemeClr val="tx1"/>
          </a:solidFill>
          <a:latin typeface="Tunga" pitchFamily="34" charset="0"/>
          <a:cs typeface="Tunga" pitchFamily="34" charset="0"/>
        </a:defRPr>
      </a:lvl2pPr>
      <a:lvl3pPr algn="ctr" rtl="0" eaLnBrk="1" fontAlgn="base" hangingPunct="1">
        <a:spcBef>
          <a:spcPct val="0"/>
        </a:spcBef>
        <a:spcAft>
          <a:spcPct val="0"/>
        </a:spcAft>
        <a:defRPr sz="4400" b="1">
          <a:solidFill>
            <a:schemeClr val="tx1"/>
          </a:solidFill>
          <a:latin typeface="Tunga" pitchFamily="34" charset="0"/>
          <a:cs typeface="Tunga" pitchFamily="34" charset="0"/>
        </a:defRPr>
      </a:lvl3pPr>
      <a:lvl4pPr algn="ctr" rtl="0" eaLnBrk="1" fontAlgn="base" hangingPunct="1">
        <a:spcBef>
          <a:spcPct val="0"/>
        </a:spcBef>
        <a:spcAft>
          <a:spcPct val="0"/>
        </a:spcAft>
        <a:defRPr sz="4400" b="1">
          <a:solidFill>
            <a:schemeClr val="tx1"/>
          </a:solidFill>
          <a:latin typeface="Tunga" pitchFamily="34" charset="0"/>
          <a:cs typeface="Tunga" pitchFamily="34" charset="0"/>
        </a:defRPr>
      </a:lvl4pPr>
      <a:lvl5pPr algn="ctr" rtl="0" eaLnBrk="1" fontAlgn="base" hangingPunct="1">
        <a:spcBef>
          <a:spcPct val="0"/>
        </a:spcBef>
        <a:spcAft>
          <a:spcPct val="0"/>
        </a:spcAft>
        <a:defRPr sz="4400" b="1">
          <a:solidFill>
            <a:schemeClr val="tx1"/>
          </a:solidFill>
          <a:latin typeface="Tunga" pitchFamily="34" charset="0"/>
          <a:cs typeface="Tunga" pitchFamily="34" charset="0"/>
        </a:defRPr>
      </a:lvl5pPr>
      <a:lvl6pPr marL="457200" algn="ctr" rtl="0" eaLnBrk="1" fontAlgn="base" hangingPunct="1">
        <a:spcBef>
          <a:spcPct val="0"/>
        </a:spcBef>
        <a:spcAft>
          <a:spcPct val="0"/>
        </a:spcAft>
        <a:defRPr sz="4400" b="1">
          <a:solidFill>
            <a:schemeClr val="tx1"/>
          </a:solidFill>
          <a:latin typeface="Tunga" pitchFamily="34" charset="0"/>
          <a:cs typeface="Tunga" pitchFamily="34" charset="0"/>
        </a:defRPr>
      </a:lvl6pPr>
      <a:lvl7pPr marL="914400" algn="ctr" rtl="0" eaLnBrk="1" fontAlgn="base" hangingPunct="1">
        <a:spcBef>
          <a:spcPct val="0"/>
        </a:spcBef>
        <a:spcAft>
          <a:spcPct val="0"/>
        </a:spcAft>
        <a:defRPr sz="4400" b="1">
          <a:solidFill>
            <a:schemeClr val="tx1"/>
          </a:solidFill>
          <a:latin typeface="Tunga" pitchFamily="34" charset="0"/>
          <a:cs typeface="Tunga" pitchFamily="34" charset="0"/>
        </a:defRPr>
      </a:lvl7pPr>
      <a:lvl8pPr marL="1371600" algn="ctr" rtl="0" eaLnBrk="1" fontAlgn="base" hangingPunct="1">
        <a:spcBef>
          <a:spcPct val="0"/>
        </a:spcBef>
        <a:spcAft>
          <a:spcPct val="0"/>
        </a:spcAft>
        <a:defRPr sz="4400" b="1">
          <a:solidFill>
            <a:schemeClr val="tx1"/>
          </a:solidFill>
          <a:latin typeface="Tunga" pitchFamily="34" charset="0"/>
          <a:cs typeface="Tunga" pitchFamily="34" charset="0"/>
        </a:defRPr>
      </a:lvl8pPr>
      <a:lvl9pPr marL="1828800" algn="ctr" rtl="0" eaLnBrk="1" fontAlgn="base" hangingPunct="1">
        <a:spcBef>
          <a:spcPct val="0"/>
        </a:spcBef>
        <a:spcAft>
          <a:spcPct val="0"/>
        </a:spcAft>
        <a:defRPr sz="4400" b="1">
          <a:solidFill>
            <a:schemeClr val="tx1"/>
          </a:solidFill>
          <a:latin typeface="Tunga" pitchFamily="34" charset="0"/>
          <a:cs typeface="Tunga" pitchFamily="34" charset="0"/>
        </a:defRPr>
      </a:lvl9pPr>
    </p:titleStyle>
    <p:bodyStyle>
      <a:lvl1pPr marL="231775" indent="-231775" algn="l" rtl="0" eaLnBrk="1" fontAlgn="base" hangingPunct="1">
        <a:spcBef>
          <a:spcPts val="0"/>
        </a:spcBef>
        <a:spcAft>
          <a:spcPct val="0"/>
        </a:spcAft>
        <a:buClr>
          <a:srgbClr val="003D78"/>
        </a:buClr>
        <a:buFont typeface="Arial" charset="0"/>
        <a:buChar char="•"/>
        <a:defRPr sz="3000" kern="1200">
          <a:solidFill>
            <a:schemeClr val="tx1"/>
          </a:solidFill>
          <a:latin typeface="+mn-lt"/>
          <a:ea typeface="Verdana" pitchFamily="34" charset="0"/>
          <a:cs typeface="Verdana" pitchFamily="34" charset="0"/>
        </a:defRPr>
      </a:lvl1pPr>
      <a:lvl2pPr marL="457200" indent="-223838" algn="l" rtl="0" eaLnBrk="1" fontAlgn="base" hangingPunct="1">
        <a:spcBef>
          <a:spcPts val="300"/>
        </a:spcBef>
        <a:spcAft>
          <a:spcPct val="0"/>
        </a:spcAft>
        <a:buClr>
          <a:srgbClr val="003D78"/>
        </a:buClr>
        <a:buSzPct val="85000"/>
        <a:buFont typeface="Courier New" pitchFamily="49" charset="0"/>
        <a:buChar char="o"/>
        <a:defRPr sz="2800" b="0" i="0" u="none" kern="1200">
          <a:solidFill>
            <a:schemeClr val="tx1"/>
          </a:solidFill>
          <a:latin typeface="+mn-lt"/>
          <a:ea typeface="Verdana" pitchFamily="34" charset="0"/>
          <a:cs typeface="Verdana" pitchFamily="34" charset="0"/>
        </a:defRPr>
      </a:lvl2pPr>
      <a:lvl3pPr marL="688975" indent="-231775" algn="l" rtl="0" eaLnBrk="1" fontAlgn="base" hangingPunct="1">
        <a:spcBef>
          <a:spcPts val="300"/>
        </a:spcBef>
        <a:spcAft>
          <a:spcPct val="0"/>
        </a:spcAft>
        <a:buClr>
          <a:srgbClr val="003D78"/>
        </a:buClr>
        <a:buFont typeface="Wingdings" pitchFamily="2" charset="2"/>
        <a:buChar char="§"/>
        <a:defRPr sz="2400" kern="1200">
          <a:solidFill>
            <a:schemeClr val="tx1"/>
          </a:solidFill>
          <a:latin typeface="+mn-lt"/>
          <a:ea typeface="Verdana" pitchFamily="34" charset="0"/>
          <a:cs typeface="Verdana" pitchFamily="34" charset="0"/>
        </a:defRPr>
      </a:lvl3pPr>
      <a:lvl4pPr marL="914400" indent="-225425" algn="l" rtl="0" eaLnBrk="1" fontAlgn="base" hangingPunct="1">
        <a:spcBef>
          <a:spcPts val="300"/>
        </a:spcBef>
        <a:spcAft>
          <a:spcPct val="0"/>
        </a:spcAft>
        <a:buClr>
          <a:srgbClr val="003D78"/>
        </a:buClr>
        <a:buFont typeface="Arial" charset="0"/>
        <a:buChar char="•"/>
        <a:defRPr sz="2200" kern="1200">
          <a:solidFill>
            <a:schemeClr val="tx1"/>
          </a:solidFill>
          <a:latin typeface="+mn-lt"/>
          <a:ea typeface="Verdana" pitchFamily="34" charset="0"/>
          <a:cs typeface="Verdana" pitchFamily="34" charset="0"/>
        </a:defRPr>
      </a:lvl4pPr>
      <a:lvl5pPr marL="1146175" indent="-231775" algn="l" rtl="0" eaLnBrk="1" fontAlgn="base" hangingPunct="1">
        <a:spcBef>
          <a:spcPts val="300"/>
        </a:spcBef>
        <a:spcAft>
          <a:spcPct val="0"/>
        </a:spcAft>
        <a:buClr>
          <a:srgbClr val="003D78"/>
        </a:buClr>
        <a:buFont typeface="Arial" charset="0"/>
        <a:buChar char="»"/>
        <a:defRPr sz="18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81000" y="1433579"/>
            <a:ext cx="8412480" cy="2503421"/>
          </a:xfrm>
        </p:spPr>
        <p:txBody>
          <a:bodyPr/>
          <a:lstStyle/>
          <a:p>
            <a:r>
              <a:rPr lang="en-US" dirty="0"/>
              <a:t>Pediatric Considerations for Disaster Planning and Surge</a:t>
            </a:r>
          </a:p>
        </p:txBody>
      </p:sp>
      <p:sp>
        <p:nvSpPr>
          <p:cNvPr id="11" name="Text Placeholder 10"/>
          <p:cNvSpPr>
            <a:spLocks noGrp="1"/>
          </p:cNvSpPr>
          <p:nvPr>
            <p:ph type="body" sz="quarter" idx="10"/>
          </p:nvPr>
        </p:nvSpPr>
        <p:spPr>
          <a:xfrm>
            <a:off x="381000" y="3987800"/>
            <a:ext cx="8412480" cy="2072640"/>
          </a:xfrm>
        </p:spPr>
        <p:txBody>
          <a:bodyPr/>
          <a:lstStyle/>
          <a:p>
            <a:r>
              <a:rPr lang="en-US" dirty="0"/>
              <a:t>Maureen Luetje, DO</a:t>
            </a:r>
          </a:p>
          <a:p>
            <a:r>
              <a:rPr lang="en-US" dirty="0"/>
              <a:t>Assistant Professor, Pediatric Emergency Medicine</a:t>
            </a:r>
          </a:p>
          <a:p>
            <a:r>
              <a:rPr lang="en-US" dirty="0"/>
              <a:t>Children’s Wisconsin – Medical College of Wisconsin</a:t>
            </a:r>
          </a:p>
          <a:p>
            <a:r>
              <a:rPr lang="en-US" dirty="0"/>
              <a:t>June 22</a:t>
            </a:r>
            <a:r>
              <a:rPr lang="en-US" baseline="30000" dirty="0"/>
              <a:t>nd</a:t>
            </a:r>
            <a:r>
              <a:rPr lang="en-US" dirty="0"/>
              <a:t>, 2022</a:t>
            </a:r>
          </a:p>
        </p:txBody>
      </p:sp>
    </p:spTree>
    <p:extLst>
      <p:ext uri="{BB962C8B-B14F-4D97-AF65-F5344CB8AC3E}">
        <p14:creationId xmlns:p14="http://schemas.microsoft.com/office/powerpoint/2010/main" val="2036909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D1A7DA-BDC0-30DC-C813-97B1C202C3F1}"/>
              </a:ext>
            </a:extLst>
          </p:cNvPr>
          <p:cNvSpPr>
            <a:spLocks noGrp="1"/>
          </p:cNvSpPr>
          <p:nvPr>
            <p:ph sz="quarter" idx="10"/>
          </p:nvPr>
        </p:nvSpPr>
        <p:spPr>
          <a:xfrm>
            <a:off x="304800" y="381000"/>
            <a:ext cx="8382000" cy="5791200"/>
          </a:xfrm>
        </p:spPr>
        <p:txBody>
          <a:bodyPr/>
          <a:lstStyle/>
          <a:p>
            <a:pPr marL="0" indent="0">
              <a:buNone/>
            </a:pPr>
            <a:r>
              <a:rPr lang="en-US" sz="2800" dirty="0"/>
              <a:t>Waukesha Christmas Parade – November 2021</a:t>
            </a:r>
          </a:p>
          <a:p>
            <a:endParaRPr lang="en-US" sz="2200" dirty="0"/>
          </a:p>
          <a:p>
            <a:r>
              <a:rPr lang="en-US" sz="2000" dirty="0"/>
              <a:t>3 non-children’s hospitals received pediatric patients from the scene.  How many pediatric patients did it take to stress each healthcare system?  Do you have pediatric resuscitation equipment to handle &gt;10 critical pediatric patients?</a:t>
            </a:r>
          </a:p>
          <a:p>
            <a:pPr marL="0" indent="0">
              <a:buNone/>
            </a:pPr>
            <a:endParaRPr lang="en-US" sz="2000" dirty="0"/>
          </a:p>
          <a:p>
            <a:r>
              <a:rPr lang="en-US" sz="2000" dirty="0"/>
              <a:t>Pediatric staffing </a:t>
            </a:r>
          </a:p>
          <a:p>
            <a:pPr lvl="1"/>
            <a:r>
              <a:rPr lang="en-US" sz="2000" dirty="0"/>
              <a:t>Need for pediatric neurosurgical intervention, orthopedic intervention, surgical intervention</a:t>
            </a:r>
          </a:p>
          <a:p>
            <a:pPr lvl="1"/>
            <a:r>
              <a:rPr lang="en-US" sz="2000" dirty="0"/>
              <a:t>Pediatric nursing, respiratory therapists, anesthesiologists, emergency medicine, critical care medicine</a:t>
            </a:r>
          </a:p>
          <a:p>
            <a:pPr marL="233362" lvl="1" indent="0">
              <a:buNone/>
            </a:pPr>
            <a:endParaRPr lang="en-US" sz="2000" dirty="0"/>
          </a:p>
          <a:p>
            <a:r>
              <a:rPr lang="en-US" sz="2000" dirty="0"/>
              <a:t>Pediatric Transportation</a:t>
            </a:r>
          </a:p>
          <a:p>
            <a:pPr lvl="1"/>
            <a:r>
              <a:rPr lang="en-US" sz="2000" dirty="0"/>
              <a:t>Scoop and run, local EMS services, pediatric critical </a:t>
            </a:r>
            <a:r>
              <a:rPr lang="en-US" sz="2000"/>
              <a:t>care transportation</a:t>
            </a:r>
            <a:endParaRPr lang="en-US" sz="2000" dirty="0"/>
          </a:p>
        </p:txBody>
      </p:sp>
    </p:spTree>
    <p:extLst>
      <p:ext uri="{BB962C8B-B14F-4D97-AF65-F5344CB8AC3E}">
        <p14:creationId xmlns:p14="http://schemas.microsoft.com/office/powerpoint/2010/main" val="352041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DBFF-F0FC-2919-D61B-D35732F42770}"/>
              </a:ext>
            </a:extLst>
          </p:cNvPr>
          <p:cNvSpPr>
            <a:spLocks noGrp="1"/>
          </p:cNvSpPr>
          <p:nvPr>
            <p:ph type="title"/>
          </p:nvPr>
        </p:nvSpPr>
        <p:spPr/>
        <p:txBody>
          <a:bodyPr/>
          <a:lstStyle/>
          <a:p>
            <a:r>
              <a:rPr lang="en-US" sz="3200" dirty="0"/>
              <a:t>What have we learned from past events?</a:t>
            </a:r>
          </a:p>
        </p:txBody>
      </p:sp>
      <p:sp>
        <p:nvSpPr>
          <p:cNvPr id="3" name="Content Placeholder 2">
            <a:extLst>
              <a:ext uri="{FF2B5EF4-FFF2-40B4-BE49-F238E27FC236}">
                <a16:creationId xmlns:a16="http://schemas.microsoft.com/office/drawing/2014/main" id="{8F446FE2-C25A-0E41-0FD4-F9BA922661A7}"/>
              </a:ext>
            </a:extLst>
          </p:cNvPr>
          <p:cNvSpPr>
            <a:spLocks noGrp="1"/>
          </p:cNvSpPr>
          <p:nvPr>
            <p:ph sz="quarter" idx="10"/>
          </p:nvPr>
        </p:nvSpPr>
        <p:spPr/>
        <p:txBody>
          <a:bodyPr/>
          <a:lstStyle/>
          <a:p>
            <a:pPr marL="0" indent="0">
              <a:buNone/>
            </a:pPr>
            <a:r>
              <a:rPr lang="en-US" sz="2800" dirty="0"/>
              <a:t>Hurricane Katrina – August 2005</a:t>
            </a:r>
          </a:p>
          <a:p>
            <a:pPr marL="0" indent="0">
              <a:buNone/>
            </a:pPr>
            <a:endParaRPr lang="en-US" dirty="0"/>
          </a:p>
          <a:p>
            <a:r>
              <a:rPr lang="en-US" sz="2000" dirty="0"/>
              <a:t>1 week prior:</a:t>
            </a:r>
          </a:p>
          <a:p>
            <a:pPr lvl="1"/>
            <a:r>
              <a:rPr lang="en-US" sz="1800" dirty="0"/>
              <a:t>Southeastern Regional Pediatric Disaster Response Network </a:t>
            </a:r>
          </a:p>
          <a:p>
            <a:pPr lvl="2"/>
            <a:r>
              <a:rPr lang="en-US" sz="1400" dirty="0"/>
              <a:t>Lack of pediatric consideration in disaster planning </a:t>
            </a:r>
          </a:p>
          <a:p>
            <a:pPr lvl="2"/>
            <a:r>
              <a:rPr lang="en-US" sz="1400" dirty="0"/>
              <a:t>Began developing strategies to tackle these issues</a:t>
            </a:r>
          </a:p>
          <a:p>
            <a:r>
              <a:rPr lang="en-US" sz="2000" dirty="0"/>
              <a:t>1 day prior:</a:t>
            </a:r>
          </a:p>
          <a:p>
            <a:pPr lvl="1"/>
            <a:r>
              <a:rPr lang="en-US" sz="1800" dirty="0"/>
              <a:t> Arkansas Children’s Hospital reached out to Tulane University Hospital and Children’s Hospital of New Orleans in regards to the expected storm.  </a:t>
            </a:r>
          </a:p>
          <a:p>
            <a:r>
              <a:rPr lang="en-US" sz="2000" dirty="0"/>
              <a:t>0-3 days after:</a:t>
            </a:r>
          </a:p>
          <a:p>
            <a:pPr lvl="1"/>
            <a:r>
              <a:rPr lang="en-US" sz="1800" dirty="0"/>
              <a:t>6 children’s hospitals of the southeastern region outside of Louisiana, coordinated and completed transport of over 60 hospitalized children</a:t>
            </a:r>
          </a:p>
        </p:txBody>
      </p:sp>
    </p:spTree>
    <p:extLst>
      <p:ext uri="{BB962C8B-B14F-4D97-AF65-F5344CB8AC3E}">
        <p14:creationId xmlns:p14="http://schemas.microsoft.com/office/powerpoint/2010/main" val="2827928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F29336-54D8-CE23-36E2-AFB45A2D4A6C}"/>
              </a:ext>
            </a:extLst>
          </p:cNvPr>
          <p:cNvSpPr>
            <a:spLocks noGrp="1"/>
          </p:cNvSpPr>
          <p:nvPr>
            <p:ph sz="quarter" idx="10"/>
          </p:nvPr>
        </p:nvSpPr>
        <p:spPr>
          <a:xfrm>
            <a:off x="381000" y="304800"/>
            <a:ext cx="8229600" cy="5562600"/>
          </a:xfrm>
        </p:spPr>
        <p:txBody>
          <a:bodyPr/>
          <a:lstStyle/>
          <a:p>
            <a:pPr marL="0" indent="0">
              <a:buNone/>
            </a:pPr>
            <a:r>
              <a:rPr lang="en-US" sz="2800" dirty="0"/>
              <a:t>Hurricane Katrina – Lessons Learned</a:t>
            </a:r>
          </a:p>
          <a:p>
            <a:pPr marL="0" indent="0">
              <a:buNone/>
            </a:pPr>
            <a:endParaRPr lang="en-US" sz="2000" dirty="0"/>
          </a:p>
          <a:p>
            <a:r>
              <a:rPr lang="en-US" sz="2000" dirty="0"/>
              <a:t>Historical disaster thought process during large-scale events combined adults and pediatrics.</a:t>
            </a:r>
          </a:p>
          <a:p>
            <a:pPr lvl="1"/>
            <a:r>
              <a:rPr lang="en-US" sz="2000" dirty="0"/>
              <a:t>Regional assets and children’s hospitals took it upon themselves to bypass those protocols and transported children to pediatric hospitals.  </a:t>
            </a:r>
          </a:p>
          <a:p>
            <a:pPr marL="0" indent="0">
              <a:buNone/>
            </a:pPr>
            <a:endParaRPr lang="en-US" sz="2000" dirty="0"/>
          </a:p>
          <a:p>
            <a:r>
              <a:rPr lang="en-US" sz="2000" dirty="0"/>
              <a:t>Lack of consistent communication led to disorganization and chaos</a:t>
            </a:r>
          </a:p>
          <a:p>
            <a:pPr lvl="1"/>
            <a:r>
              <a:rPr lang="en-US" sz="2000" dirty="0"/>
              <a:t>Development of communication networks in order to meet the unique and logistical needs of pediatric patients</a:t>
            </a:r>
          </a:p>
          <a:p>
            <a:pPr marL="0" indent="0">
              <a:buNone/>
            </a:pPr>
            <a:endParaRPr lang="en-US" sz="2000" dirty="0"/>
          </a:p>
          <a:p>
            <a:r>
              <a:rPr lang="en-US" sz="2000" dirty="0"/>
              <a:t>Federal disaster plans rely on local entities to have enough emergency provisions to operate for 2-3 days during a disaster</a:t>
            </a:r>
          </a:p>
          <a:p>
            <a:pPr lvl="1"/>
            <a:r>
              <a:rPr lang="en-US" sz="2000" dirty="0"/>
              <a:t> Since pediatric medical care is regionalized, it requires further extension than what local entities often can provide.  </a:t>
            </a:r>
          </a:p>
          <a:p>
            <a:endParaRPr lang="en-US" sz="2000" dirty="0"/>
          </a:p>
          <a:p>
            <a:endParaRPr lang="en-US" dirty="0"/>
          </a:p>
        </p:txBody>
      </p:sp>
    </p:spTree>
    <p:extLst>
      <p:ext uri="{BB962C8B-B14F-4D97-AF65-F5344CB8AC3E}">
        <p14:creationId xmlns:p14="http://schemas.microsoft.com/office/powerpoint/2010/main" val="3064078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7E378C-8403-16C8-E585-C806DCCCFBCF}"/>
              </a:ext>
            </a:extLst>
          </p:cNvPr>
          <p:cNvSpPr>
            <a:spLocks noGrp="1"/>
          </p:cNvSpPr>
          <p:nvPr>
            <p:ph sz="quarter" idx="10"/>
          </p:nvPr>
        </p:nvSpPr>
        <p:spPr>
          <a:xfrm>
            <a:off x="457200" y="304800"/>
            <a:ext cx="8229600" cy="3276600"/>
          </a:xfrm>
        </p:spPr>
        <p:txBody>
          <a:bodyPr/>
          <a:lstStyle/>
          <a:p>
            <a:pPr marL="0" indent="0">
              <a:buNone/>
            </a:pPr>
            <a:r>
              <a:rPr lang="en-US" sz="2800" dirty="0"/>
              <a:t>Hurricane Katrina – Lessons Learned</a:t>
            </a:r>
          </a:p>
          <a:p>
            <a:pPr marL="0" indent="0">
              <a:buNone/>
            </a:pPr>
            <a:endParaRPr lang="en-US" sz="2400" dirty="0"/>
          </a:p>
          <a:p>
            <a:r>
              <a:rPr lang="en-US" sz="2400" dirty="0"/>
              <a:t>Reunification</a:t>
            </a:r>
          </a:p>
          <a:p>
            <a:pPr lvl="1"/>
            <a:r>
              <a:rPr lang="en-US" sz="2000" dirty="0"/>
              <a:t>5,192 children were reported missing throughout Louisiana, Alabama and Mississippi. </a:t>
            </a:r>
          </a:p>
          <a:p>
            <a:pPr lvl="1"/>
            <a:r>
              <a:rPr lang="en-US" sz="2000" dirty="0"/>
              <a:t>Evacuees were spread out over 48 states in the US</a:t>
            </a:r>
          </a:p>
          <a:p>
            <a:pPr lvl="1"/>
            <a:r>
              <a:rPr lang="en-US" sz="2000" dirty="0"/>
              <a:t>Cortez Stewart was the last child reunited with her family after Hurricane Katrina.  It took over 6 months for this to happen</a:t>
            </a:r>
            <a:r>
              <a:rPr lang="en-US" sz="2200" dirty="0"/>
              <a:t>.  </a:t>
            </a:r>
          </a:p>
        </p:txBody>
      </p:sp>
      <p:pic>
        <p:nvPicPr>
          <p:cNvPr id="4" name="Picture 3">
            <a:extLst>
              <a:ext uri="{FF2B5EF4-FFF2-40B4-BE49-F238E27FC236}">
                <a16:creationId xmlns:a16="http://schemas.microsoft.com/office/drawing/2014/main" id="{138A686D-0D16-ACDE-9C38-52C20212428B}"/>
              </a:ext>
            </a:extLst>
          </p:cNvPr>
          <p:cNvPicPr>
            <a:picLocks noChangeAspect="1"/>
          </p:cNvPicPr>
          <p:nvPr/>
        </p:nvPicPr>
        <p:blipFill rotWithShape="1">
          <a:blip r:embed="rId2"/>
          <a:srcRect l="26506" t="9605" r="22087"/>
          <a:stretch/>
        </p:blipFill>
        <p:spPr>
          <a:xfrm>
            <a:off x="6749220" y="3657600"/>
            <a:ext cx="1913517" cy="2532447"/>
          </a:xfrm>
          <a:prstGeom prst="rect">
            <a:avLst/>
          </a:prstGeom>
        </p:spPr>
      </p:pic>
      <p:sp>
        <p:nvSpPr>
          <p:cNvPr id="5" name="TextBox 4">
            <a:extLst>
              <a:ext uri="{FF2B5EF4-FFF2-40B4-BE49-F238E27FC236}">
                <a16:creationId xmlns:a16="http://schemas.microsoft.com/office/drawing/2014/main" id="{3E00B108-7910-4D9D-4DA9-D30D28462201}"/>
              </a:ext>
            </a:extLst>
          </p:cNvPr>
          <p:cNvSpPr txBox="1"/>
          <p:nvPr/>
        </p:nvSpPr>
        <p:spPr>
          <a:xfrm>
            <a:off x="304800" y="3276600"/>
            <a:ext cx="5867400" cy="2585323"/>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mn-lt"/>
              </a:rPr>
              <a:t>What we learned</a:t>
            </a:r>
          </a:p>
          <a:p>
            <a:pPr marL="742950" lvl="1" indent="-285750">
              <a:buFont typeface="Arial" panose="020B0604020202020204" pitchFamily="34" charset="0"/>
              <a:buChar char="•"/>
            </a:pPr>
            <a:r>
              <a:rPr lang="en-US" sz="2000" dirty="0">
                <a:latin typeface="+mn-lt"/>
              </a:rPr>
              <a:t>The need for a documenting processes for children in place prior to an event occurring </a:t>
            </a:r>
          </a:p>
          <a:p>
            <a:pPr marL="742950" lvl="1" indent="-285750">
              <a:buFont typeface="Arial" panose="020B0604020202020204" pitchFamily="34" charset="0"/>
              <a:buChar char="•"/>
            </a:pPr>
            <a:r>
              <a:rPr lang="en-US" sz="2000" dirty="0">
                <a:latin typeface="+mn-lt"/>
              </a:rPr>
              <a:t>Without this information, child welfare and shelter management becomes difficult to organize.</a:t>
            </a:r>
          </a:p>
          <a:p>
            <a:pPr marL="742950" lvl="1" indent="-285750">
              <a:buFont typeface="Arial" panose="020B0604020202020204" pitchFamily="34" charset="0"/>
              <a:buChar char="•"/>
            </a:pPr>
            <a:r>
              <a:rPr lang="en-US" sz="2000" dirty="0">
                <a:latin typeface="+mn-lt"/>
              </a:rPr>
              <a:t>The process needs to start at every contact point.</a:t>
            </a:r>
          </a:p>
        </p:txBody>
      </p:sp>
    </p:spTree>
    <p:extLst>
      <p:ext uri="{BB962C8B-B14F-4D97-AF65-F5344CB8AC3E}">
        <p14:creationId xmlns:p14="http://schemas.microsoft.com/office/powerpoint/2010/main" val="194363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BA50-B633-B5B6-26EC-010FADBC1D42}"/>
              </a:ext>
            </a:extLst>
          </p:cNvPr>
          <p:cNvSpPr>
            <a:spLocks noGrp="1"/>
          </p:cNvSpPr>
          <p:nvPr>
            <p:ph type="title"/>
          </p:nvPr>
        </p:nvSpPr>
        <p:spPr>
          <a:xfrm>
            <a:off x="457200" y="76200"/>
            <a:ext cx="8229600" cy="1524000"/>
          </a:xfrm>
        </p:spPr>
        <p:txBody>
          <a:bodyPr/>
          <a:lstStyle/>
          <a:p>
            <a:r>
              <a:rPr lang="en-US" dirty="0"/>
              <a:t>How can this pediatric surge plan be helpful?</a:t>
            </a:r>
          </a:p>
        </p:txBody>
      </p:sp>
      <p:sp>
        <p:nvSpPr>
          <p:cNvPr id="3" name="Content Placeholder 2">
            <a:extLst>
              <a:ext uri="{FF2B5EF4-FFF2-40B4-BE49-F238E27FC236}">
                <a16:creationId xmlns:a16="http://schemas.microsoft.com/office/drawing/2014/main" id="{9299D949-DA51-0B8E-0E41-E6AA2C5C856B}"/>
              </a:ext>
            </a:extLst>
          </p:cNvPr>
          <p:cNvSpPr>
            <a:spLocks noGrp="1"/>
          </p:cNvSpPr>
          <p:nvPr>
            <p:ph sz="quarter" idx="10"/>
          </p:nvPr>
        </p:nvSpPr>
        <p:spPr>
          <a:xfrm>
            <a:off x="457200" y="1595120"/>
            <a:ext cx="8229600" cy="4572000"/>
          </a:xfrm>
        </p:spPr>
        <p:txBody>
          <a:bodyPr/>
          <a:lstStyle/>
          <a:p>
            <a:r>
              <a:rPr lang="en-US" sz="2200" dirty="0"/>
              <a:t>Build a foundation by understanding and having conversations within your healthcare system on what resources and capabilities you have and are comfortable with.</a:t>
            </a:r>
          </a:p>
          <a:p>
            <a:pPr marL="0" indent="0">
              <a:buNone/>
            </a:pPr>
            <a:endParaRPr lang="en-US" sz="2200" dirty="0"/>
          </a:p>
          <a:p>
            <a:r>
              <a:rPr lang="en-US" sz="2200" dirty="0"/>
              <a:t>Determine if there is a need for specific pediatric equipment or other supplies and education on pediatric-focused topics</a:t>
            </a:r>
          </a:p>
          <a:p>
            <a:pPr marL="0" indent="0">
              <a:buNone/>
            </a:pPr>
            <a:endParaRPr lang="en-US" sz="2200" dirty="0"/>
          </a:p>
          <a:p>
            <a:r>
              <a:rPr lang="en-US" sz="2200" dirty="0"/>
              <a:t>Reach out to your neighboring hospitals, Level I and Level II pediatric hospitals and regional assets to build ongoing relationships. </a:t>
            </a:r>
          </a:p>
          <a:p>
            <a:endParaRPr lang="en-US" sz="2200" dirty="0"/>
          </a:p>
          <a:p>
            <a:r>
              <a:rPr lang="en-US" sz="2200" dirty="0"/>
              <a:t>Discuss various plans for how to coordinate intake, triage, stabilization efforts and transfer of a large number of pediatric patients.</a:t>
            </a:r>
          </a:p>
        </p:txBody>
      </p:sp>
    </p:spTree>
    <p:extLst>
      <p:ext uri="{BB962C8B-B14F-4D97-AF65-F5344CB8AC3E}">
        <p14:creationId xmlns:p14="http://schemas.microsoft.com/office/powerpoint/2010/main" val="456887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FDEE-F9AB-B131-1809-72D70E3D5AAD}"/>
              </a:ext>
            </a:extLst>
          </p:cNvPr>
          <p:cNvSpPr>
            <a:spLocks noGrp="1"/>
          </p:cNvSpPr>
          <p:nvPr>
            <p:ph type="title"/>
          </p:nvPr>
        </p:nvSpPr>
        <p:spPr>
          <a:xfrm>
            <a:off x="457200" y="1752600"/>
            <a:ext cx="8382000" cy="2362200"/>
          </a:xfrm>
        </p:spPr>
        <p:txBody>
          <a:bodyPr/>
          <a:lstStyle/>
          <a:p>
            <a:r>
              <a:rPr lang="en-US" dirty="0"/>
              <a:t>Questions?</a:t>
            </a:r>
          </a:p>
        </p:txBody>
      </p:sp>
    </p:spTree>
    <p:extLst>
      <p:ext uri="{BB962C8B-B14F-4D97-AF65-F5344CB8AC3E}">
        <p14:creationId xmlns:p14="http://schemas.microsoft.com/office/powerpoint/2010/main" val="69071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BD683-BB37-039E-8039-E0BF64C97F9E}"/>
              </a:ext>
            </a:extLst>
          </p:cNvPr>
          <p:cNvSpPr>
            <a:spLocks noGrp="1"/>
          </p:cNvSpPr>
          <p:nvPr>
            <p:ph type="title"/>
          </p:nvPr>
        </p:nvSpPr>
        <p:spPr/>
        <p:txBody>
          <a:bodyPr/>
          <a:lstStyle/>
          <a:p>
            <a:r>
              <a:rPr lang="en-US" sz="3200" dirty="0"/>
              <a:t>Fast Facts on Pediatric Emergency Care in the US</a:t>
            </a:r>
          </a:p>
        </p:txBody>
      </p:sp>
      <p:sp>
        <p:nvSpPr>
          <p:cNvPr id="3" name="Content Placeholder 2">
            <a:extLst>
              <a:ext uri="{FF2B5EF4-FFF2-40B4-BE49-F238E27FC236}">
                <a16:creationId xmlns:a16="http://schemas.microsoft.com/office/drawing/2014/main" id="{937C516D-A7CF-D49A-D711-AC4777B78997}"/>
              </a:ext>
            </a:extLst>
          </p:cNvPr>
          <p:cNvSpPr>
            <a:spLocks noGrp="1"/>
          </p:cNvSpPr>
          <p:nvPr>
            <p:ph sz="quarter" idx="10"/>
          </p:nvPr>
        </p:nvSpPr>
        <p:spPr>
          <a:xfrm>
            <a:off x="425245" y="1447800"/>
            <a:ext cx="8229600" cy="4572000"/>
          </a:xfrm>
        </p:spPr>
        <p:txBody>
          <a:bodyPr/>
          <a:lstStyle/>
          <a:p>
            <a:r>
              <a:rPr lang="en-US" sz="2000" dirty="0"/>
              <a:t>Children (0-18 years) account for 22% of the US population</a:t>
            </a:r>
            <a:r>
              <a:rPr lang="en-US" sz="2000" baseline="30000" dirty="0"/>
              <a:t>1 </a:t>
            </a:r>
            <a:r>
              <a:rPr lang="en-US" sz="2000" dirty="0"/>
              <a:t>as of 2021.</a:t>
            </a:r>
          </a:p>
          <a:p>
            <a:pPr marL="0" indent="0">
              <a:buNone/>
            </a:pPr>
            <a:endParaRPr lang="en-US" sz="2000" dirty="0"/>
          </a:p>
          <a:p>
            <a:r>
              <a:rPr lang="en-US" sz="2000" dirty="0"/>
              <a:t>About 30 million children utilize the Emergency Department annually in the US.</a:t>
            </a:r>
            <a:r>
              <a:rPr lang="en-US" sz="2000" baseline="30000" dirty="0"/>
              <a:t>2</a:t>
            </a:r>
          </a:p>
          <a:p>
            <a:pPr marL="0" indent="0">
              <a:buNone/>
            </a:pPr>
            <a:endParaRPr lang="en-US" sz="2000" baseline="30000" dirty="0"/>
          </a:p>
          <a:p>
            <a:r>
              <a:rPr lang="en-US" sz="2000" dirty="0"/>
              <a:t>About 90% of pediatric ED visits take place at a local general hospital, rather than a facility with pediatric specialization or expertise.</a:t>
            </a:r>
            <a:r>
              <a:rPr lang="en-US" sz="2000" baseline="30000" dirty="0"/>
              <a:t>3 </a:t>
            </a:r>
            <a:r>
              <a:rPr lang="en-US" sz="2000" dirty="0"/>
              <a:t> </a:t>
            </a:r>
          </a:p>
          <a:p>
            <a:endParaRPr lang="en-US" sz="2000" dirty="0"/>
          </a:p>
          <a:p>
            <a:r>
              <a:rPr lang="en-US" sz="2000" dirty="0"/>
              <a:t>The pediatric population uses a small proportion of inpatient medical care, as compared to the adult population.  Because of this, the pediatric inpatient capacity is limited relative to the population of children in the US.  This produces a scarcity of pediatric care resources and inpatient capacity, therefore underscoring the need for regionalized care for the pediatric population during a disaster.</a:t>
            </a:r>
            <a:r>
              <a:rPr lang="en-US" sz="2000" baseline="30000" dirty="0"/>
              <a:t>4</a:t>
            </a:r>
          </a:p>
        </p:txBody>
      </p:sp>
    </p:spTree>
    <p:extLst>
      <p:ext uri="{BB962C8B-B14F-4D97-AF65-F5344CB8AC3E}">
        <p14:creationId xmlns:p14="http://schemas.microsoft.com/office/powerpoint/2010/main" val="830611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Why do we need a pediatric specific surge plan?</a:t>
            </a:r>
          </a:p>
        </p:txBody>
      </p:sp>
      <p:sp>
        <p:nvSpPr>
          <p:cNvPr id="3" name="Content Placeholder 2"/>
          <p:cNvSpPr>
            <a:spLocks noGrp="1"/>
          </p:cNvSpPr>
          <p:nvPr>
            <p:ph sz="quarter" idx="10"/>
          </p:nvPr>
        </p:nvSpPr>
        <p:spPr>
          <a:xfrm>
            <a:off x="1600200" y="1701800"/>
            <a:ext cx="6781800" cy="4572000"/>
          </a:xfrm>
        </p:spPr>
        <p:txBody>
          <a:bodyPr/>
          <a:lstStyle/>
          <a:p>
            <a:r>
              <a:rPr lang="en-US" sz="2800" dirty="0"/>
              <a:t>Children are not little adults</a:t>
            </a:r>
          </a:p>
          <a:p>
            <a:pPr marL="0" indent="0">
              <a:buNone/>
            </a:pPr>
            <a:endParaRPr lang="en-US" sz="2800" dirty="0"/>
          </a:p>
          <a:p>
            <a:r>
              <a:rPr lang="en-US" sz="2800" dirty="0"/>
              <a:t>Pediatric medical resources</a:t>
            </a:r>
          </a:p>
          <a:p>
            <a:pPr marL="0" indent="0">
              <a:buNone/>
            </a:pPr>
            <a:endParaRPr lang="en-US" sz="2800" dirty="0"/>
          </a:p>
          <a:p>
            <a:r>
              <a:rPr lang="en-US" sz="2800" dirty="0"/>
              <a:t>Pediatric Transportation </a:t>
            </a:r>
          </a:p>
          <a:p>
            <a:pPr marL="0" indent="0">
              <a:buNone/>
            </a:pPr>
            <a:endParaRPr lang="en-US" sz="2800" dirty="0"/>
          </a:p>
          <a:p>
            <a:r>
              <a:rPr lang="en-US" sz="2800" dirty="0"/>
              <a:t>Childcare needs</a:t>
            </a:r>
          </a:p>
          <a:p>
            <a:pPr marL="0" indent="0">
              <a:buNone/>
            </a:pPr>
            <a:endParaRPr lang="en-US" sz="2800" dirty="0"/>
          </a:p>
          <a:p>
            <a:r>
              <a:rPr lang="en-US" sz="2800" dirty="0"/>
              <a:t>Reunification needs</a:t>
            </a:r>
          </a:p>
        </p:txBody>
      </p:sp>
    </p:spTree>
    <p:extLst>
      <p:ext uri="{BB962C8B-B14F-4D97-AF65-F5344CB8AC3E}">
        <p14:creationId xmlns:p14="http://schemas.microsoft.com/office/powerpoint/2010/main" val="251848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3EE2-9CCF-141C-47B7-6D58B1F20A0F}"/>
              </a:ext>
            </a:extLst>
          </p:cNvPr>
          <p:cNvSpPr>
            <a:spLocks noGrp="1"/>
          </p:cNvSpPr>
          <p:nvPr>
            <p:ph type="title"/>
          </p:nvPr>
        </p:nvSpPr>
        <p:spPr>
          <a:xfrm>
            <a:off x="457200" y="152400"/>
            <a:ext cx="8229600" cy="1905000"/>
          </a:xfrm>
        </p:spPr>
        <p:txBody>
          <a:bodyPr/>
          <a:lstStyle/>
          <a:p>
            <a:r>
              <a:rPr lang="en-US" sz="2200" dirty="0"/>
              <a:t>Children have unique anatomical, </a:t>
            </a:r>
            <a:br>
              <a:rPr lang="en-US" sz="2200" dirty="0"/>
            </a:br>
            <a:r>
              <a:rPr lang="en-US" sz="2200" dirty="0"/>
              <a:t>physiological, immunologic, developmental and psychological considerations that may affect their vulnerability to injury and response in a disaster.  </a:t>
            </a:r>
            <a:br>
              <a:rPr lang="en-US" sz="2000" dirty="0"/>
            </a:br>
            <a:r>
              <a:rPr lang="en-US" sz="1400" dirty="0"/>
              <a:t>~ AAP Pediatric Disaster Preparedness and Response Topical Collection </a:t>
            </a:r>
          </a:p>
        </p:txBody>
      </p:sp>
      <p:sp>
        <p:nvSpPr>
          <p:cNvPr id="3" name="Content Placeholder 2">
            <a:extLst>
              <a:ext uri="{FF2B5EF4-FFF2-40B4-BE49-F238E27FC236}">
                <a16:creationId xmlns:a16="http://schemas.microsoft.com/office/drawing/2014/main" id="{438E8FA9-A6DA-5217-7A34-533631524BB0}"/>
              </a:ext>
            </a:extLst>
          </p:cNvPr>
          <p:cNvSpPr>
            <a:spLocks noGrp="1"/>
          </p:cNvSpPr>
          <p:nvPr>
            <p:ph sz="quarter" idx="10"/>
          </p:nvPr>
        </p:nvSpPr>
        <p:spPr>
          <a:xfrm>
            <a:off x="76200" y="1905000"/>
            <a:ext cx="7315200" cy="4267200"/>
          </a:xfrm>
        </p:spPr>
        <p:txBody>
          <a:bodyPr/>
          <a:lstStyle/>
          <a:p>
            <a:pPr marL="0" indent="0">
              <a:buNone/>
            </a:pPr>
            <a:r>
              <a:rPr lang="en-US" sz="2200" b="1" dirty="0"/>
              <a:t>Anatomical Differences</a:t>
            </a:r>
          </a:p>
          <a:p>
            <a:pPr marL="0" indent="0">
              <a:buNone/>
            </a:pPr>
            <a:endParaRPr lang="en-US" sz="2000" dirty="0"/>
          </a:p>
          <a:p>
            <a:pPr lvl="1"/>
            <a:r>
              <a:rPr lang="en-US" sz="2000" dirty="0"/>
              <a:t>Small Size</a:t>
            </a:r>
          </a:p>
          <a:p>
            <a:pPr lvl="2"/>
            <a:r>
              <a:rPr lang="en-US" sz="2000" dirty="0"/>
              <a:t>Less circulating blood volume, therefore less fluid reserve.</a:t>
            </a:r>
          </a:p>
          <a:p>
            <a:pPr lvl="2"/>
            <a:r>
              <a:rPr lang="en-US" sz="2000" dirty="0"/>
              <a:t>Greater force applied per unit of body area during trauma</a:t>
            </a:r>
          </a:p>
          <a:p>
            <a:pPr lvl="2"/>
            <a:r>
              <a:rPr lang="en-US" sz="2000" dirty="0"/>
              <a:t>Closer to the ground</a:t>
            </a:r>
          </a:p>
          <a:p>
            <a:pPr marL="457200" lvl="2" indent="0">
              <a:buNone/>
            </a:pPr>
            <a:endParaRPr lang="en-US" sz="2000" dirty="0"/>
          </a:p>
          <a:p>
            <a:pPr lvl="1"/>
            <a:r>
              <a:rPr lang="en-US" sz="2000" dirty="0"/>
              <a:t>Structure</a:t>
            </a:r>
          </a:p>
          <a:p>
            <a:pPr lvl="2"/>
            <a:r>
              <a:rPr lang="en-US" sz="2000" dirty="0"/>
              <a:t>Head size</a:t>
            </a:r>
          </a:p>
          <a:p>
            <a:pPr lvl="2"/>
            <a:r>
              <a:rPr lang="en-US" sz="2000" dirty="0"/>
              <a:t>Weaker Cervical spine</a:t>
            </a:r>
          </a:p>
          <a:p>
            <a:pPr lvl="2"/>
            <a:r>
              <a:rPr lang="en-US" sz="2000" dirty="0"/>
              <a:t>Pliable skeleton</a:t>
            </a:r>
          </a:p>
          <a:p>
            <a:pPr lvl="2"/>
            <a:r>
              <a:rPr lang="en-US" sz="2000" dirty="0"/>
              <a:t>Thoracic cage does not fully cover intraabdominal organs</a:t>
            </a:r>
          </a:p>
        </p:txBody>
      </p:sp>
      <p:sp>
        <p:nvSpPr>
          <p:cNvPr id="6" name="TextBox 5">
            <a:extLst>
              <a:ext uri="{FF2B5EF4-FFF2-40B4-BE49-F238E27FC236}">
                <a16:creationId xmlns:a16="http://schemas.microsoft.com/office/drawing/2014/main" id="{6BF29E0D-2091-E964-F6B0-AC0294658C9E}"/>
              </a:ext>
            </a:extLst>
          </p:cNvPr>
          <p:cNvSpPr txBox="1"/>
          <p:nvPr/>
        </p:nvSpPr>
        <p:spPr>
          <a:xfrm>
            <a:off x="7772400" y="5607779"/>
            <a:ext cx="990600" cy="184666"/>
          </a:xfrm>
          <a:prstGeom prst="rect">
            <a:avLst/>
          </a:prstGeom>
          <a:noFill/>
        </p:spPr>
        <p:txBody>
          <a:bodyPr wrap="square" rtlCol="0">
            <a:spAutoFit/>
          </a:bodyPr>
          <a:lstStyle/>
          <a:p>
            <a:r>
              <a:rPr lang="en-US" sz="600" dirty="0" err="1"/>
              <a:t>Kipp</a:t>
            </a:r>
            <a:r>
              <a:rPr lang="en-US" sz="600" dirty="0"/>
              <a:t> Leadership</a:t>
            </a:r>
          </a:p>
        </p:txBody>
      </p:sp>
      <p:pic>
        <p:nvPicPr>
          <p:cNvPr id="7" name="Picture 6">
            <a:extLst>
              <a:ext uri="{FF2B5EF4-FFF2-40B4-BE49-F238E27FC236}">
                <a16:creationId xmlns:a16="http://schemas.microsoft.com/office/drawing/2014/main" id="{85728E5F-76DC-8056-8F87-5B81EA801E82}"/>
              </a:ext>
            </a:extLst>
          </p:cNvPr>
          <p:cNvPicPr>
            <a:picLocks noChangeAspect="1"/>
          </p:cNvPicPr>
          <p:nvPr/>
        </p:nvPicPr>
        <p:blipFill>
          <a:blip r:embed="rId3"/>
          <a:stretch>
            <a:fillRect/>
          </a:stretch>
        </p:blipFill>
        <p:spPr>
          <a:xfrm>
            <a:off x="7311189" y="2142349"/>
            <a:ext cx="1743671" cy="3436629"/>
          </a:xfrm>
          <a:prstGeom prst="rect">
            <a:avLst/>
          </a:prstGeom>
        </p:spPr>
      </p:pic>
    </p:spTree>
    <p:extLst>
      <p:ext uri="{BB962C8B-B14F-4D97-AF65-F5344CB8AC3E}">
        <p14:creationId xmlns:p14="http://schemas.microsoft.com/office/powerpoint/2010/main" val="346434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B0BF03-8054-6C8F-1CB0-AB6F7384E272}"/>
              </a:ext>
            </a:extLst>
          </p:cNvPr>
          <p:cNvSpPr>
            <a:spLocks noGrp="1"/>
          </p:cNvSpPr>
          <p:nvPr>
            <p:ph sz="quarter" idx="10"/>
          </p:nvPr>
        </p:nvSpPr>
        <p:spPr>
          <a:xfrm>
            <a:off x="457200" y="228600"/>
            <a:ext cx="8229600" cy="5867400"/>
          </a:xfrm>
        </p:spPr>
        <p:txBody>
          <a:bodyPr/>
          <a:lstStyle/>
          <a:p>
            <a:pPr marL="0" indent="0">
              <a:buNone/>
            </a:pPr>
            <a:r>
              <a:rPr lang="en-US" sz="2200" b="1" dirty="0"/>
              <a:t>Physiological Differences</a:t>
            </a:r>
          </a:p>
          <a:p>
            <a:pPr marL="0" indent="0">
              <a:buNone/>
            </a:pPr>
            <a:endParaRPr lang="en-US" sz="2400" b="1" dirty="0"/>
          </a:p>
          <a:p>
            <a:r>
              <a:rPr lang="en-US" sz="2000" dirty="0"/>
              <a:t>Heart Rate Compensation Capabilities</a:t>
            </a:r>
          </a:p>
          <a:p>
            <a:pPr marL="0" indent="0">
              <a:buNone/>
            </a:pPr>
            <a:endParaRPr lang="en-US" sz="2000" dirty="0"/>
          </a:p>
          <a:p>
            <a:r>
              <a:rPr lang="en-US" sz="2000" dirty="0"/>
              <a:t>Temperature Control</a:t>
            </a:r>
          </a:p>
          <a:p>
            <a:pPr lvl="2"/>
            <a:r>
              <a:rPr lang="en-US" sz="2000" dirty="0"/>
              <a:t>BSA</a:t>
            </a:r>
          </a:p>
          <a:p>
            <a:pPr lvl="2"/>
            <a:r>
              <a:rPr lang="en-US" sz="2000" dirty="0"/>
              <a:t>Thin Skin</a:t>
            </a:r>
          </a:p>
          <a:p>
            <a:pPr lvl="2"/>
            <a:r>
              <a:rPr lang="en-US" sz="2000" dirty="0"/>
              <a:t>Less subcutaneous tissue</a:t>
            </a:r>
          </a:p>
          <a:p>
            <a:pPr marL="457200" lvl="2" indent="0">
              <a:buNone/>
            </a:pPr>
            <a:endParaRPr lang="en-US" sz="2000" dirty="0"/>
          </a:p>
          <a:p>
            <a:r>
              <a:rPr lang="en-US" sz="2000" dirty="0"/>
              <a:t>Higher Minute Ventilation</a:t>
            </a:r>
          </a:p>
          <a:p>
            <a:pPr lvl="2"/>
            <a:r>
              <a:rPr lang="en-US" sz="2000" dirty="0"/>
              <a:t>Breath more times in a minute than an adult does</a:t>
            </a:r>
          </a:p>
          <a:p>
            <a:pPr marL="457200" lvl="2" indent="0">
              <a:buNone/>
            </a:pPr>
            <a:endParaRPr lang="en-US" sz="2000" dirty="0"/>
          </a:p>
          <a:p>
            <a:pPr marL="0" indent="0">
              <a:buNone/>
            </a:pPr>
            <a:r>
              <a:rPr lang="en-US" sz="2200" b="1" dirty="0"/>
              <a:t>Immunological Differences</a:t>
            </a:r>
          </a:p>
          <a:p>
            <a:pPr marL="0" indent="0">
              <a:buNone/>
            </a:pPr>
            <a:endParaRPr lang="en-US" sz="2400" b="1" dirty="0"/>
          </a:p>
          <a:p>
            <a:r>
              <a:rPr lang="en-US" sz="2000" dirty="0"/>
              <a:t>Immature immune Systems</a:t>
            </a:r>
          </a:p>
          <a:p>
            <a:pPr lvl="2"/>
            <a:r>
              <a:rPr lang="en-US" sz="2000" dirty="0"/>
              <a:t>Less herd immunity </a:t>
            </a:r>
          </a:p>
          <a:p>
            <a:pPr lvl="2"/>
            <a:r>
              <a:rPr lang="en-US" sz="2000" dirty="0"/>
              <a:t>Unique susceptibility to many infectious agents</a:t>
            </a:r>
          </a:p>
          <a:p>
            <a:endParaRPr lang="en-US" dirty="0"/>
          </a:p>
          <a:p>
            <a:pPr lvl="1"/>
            <a:endParaRPr lang="en-US" dirty="0"/>
          </a:p>
        </p:txBody>
      </p:sp>
      <p:pic>
        <p:nvPicPr>
          <p:cNvPr id="6" name="Picture 5">
            <a:extLst>
              <a:ext uri="{FF2B5EF4-FFF2-40B4-BE49-F238E27FC236}">
                <a16:creationId xmlns:a16="http://schemas.microsoft.com/office/drawing/2014/main" id="{36E17597-5BDC-18DE-EC0D-8D56B07A0CD6}"/>
              </a:ext>
            </a:extLst>
          </p:cNvPr>
          <p:cNvPicPr>
            <a:picLocks noChangeAspect="1"/>
          </p:cNvPicPr>
          <p:nvPr/>
        </p:nvPicPr>
        <p:blipFill>
          <a:blip r:embed="rId3"/>
          <a:stretch>
            <a:fillRect/>
          </a:stretch>
        </p:blipFill>
        <p:spPr>
          <a:xfrm>
            <a:off x="6781800" y="1600200"/>
            <a:ext cx="2054530" cy="3974937"/>
          </a:xfrm>
          <a:prstGeom prst="rect">
            <a:avLst/>
          </a:prstGeom>
        </p:spPr>
      </p:pic>
      <p:sp>
        <p:nvSpPr>
          <p:cNvPr id="7" name="TextBox 6">
            <a:extLst>
              <a:ext uri="{FF2B5EF4-FFF2-40B4-BE49-F238E27FC236}">
                <a16:creationId xmlns:a16="http://schemas.microsoft.com/office/drawing/2014/main" id="{53F3C432-6ED3-EB43-D9F3-2E8C73673E74}"/>
              </a:ext>
            </a:extLst>
          </p:cNvPr>
          <p:cNvSpPr txBox="1"/>
          <p:nvPr/>
        </p:nvSpPr>
        <p:spPr>
          <a:xfrm>
            <a:off x="8383435" y="5552736"/>
            <a:ext cx="606730" cy="184666"/>
          </a:xfrm>
          <a:prstGeom prst="rect">
            <a:avLst/>
          </a:prstGeom>
          <a:noFill/>
        </p:spPr>
        <p:txBody>
          <a:bodyPr wrap="square" rtlCol="0">
            <a:spAutoFit/>
          </a:bodyPr>
          <a:lstStyle/>
          <a:p>
            <a:r>
              <a:rPr lang="en-US" sz="600" dirty="0"/>
              <a:t>Amazon</a:t>
            </a:r>
          </a:p>
        </p:txBody>
      </p:sp>
    </p:spTree>
    <p:extLst>
      <p:ext uri="{BB962C8B-B14F-4D97-AF65-F5344CB8AC3E}">
        <p14:creationId xmlns:p14="http://schemas.microsoft.com/office/powerpoint/2010/main" val="2464653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D07A6-646D-E321-8E58-08E8E2F5C72B}"/>
              </a:ext>
            </a:extLst>
          </p:cNvPr>
          <p:cNvSpPr>
            <a:spLocks noGrp="1"/>
          </p:cNvSpPr>
          <p:nvPr>
            <p:ph sz="quarter" idx="10"/>
          </p:nvPr>
        </p:nvSpPr>
        <p:spPr>
          <a:xfrm>
            <a:off x="152400" y="228600"/>
            <a:ext cx="8229600" cy="6053328"/>
          </a:xfrm>
        </p:spPr>
        <p:txBody>
          <a:bodyPr/>
          <a:lstStyle/>
          <a:p>
            <a:pPr marL="0" indent="0">
              <a:buNone/>
            </a:pPr>
            <a:r>
              <a:rPr lang="en-US" sz="2200" b="1" dirty="0"/>
              <a:t>Developmental Differences</a:t>
            </a:r>
          </a:p>
          <a:p>
            <a:pPr marL="0" indent="0">
              <a:buNone/>
            </a:pPr>
            <a:endParaRPr lang="en-US" sz="2400" b="1" dirty="0"/>
          </a:p>
          <a:p>
            <a:r>
              <a:rPr lang="en-US" sz="2000" dirty="0"/>
              <a:t>Inability to communicate clearly their wants and needs</a:t>
            </a:r>
          </a:p>
          <a:p>
            <a:r>
              <a:rPr lang="en-US" sz="2000" dirty="0"/>
              <a:t>Crude motor skills to escape from danger</a:t>
            </a:r>
          </a:p>
          <a:p>
            <a:r>
              <a:rPr lang="en-US" sz="2000" dirty="0"/>
              <a:t>Immature cognitive skills to recognize danger, flee from danger or follow directions from others to avoid danger</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r>
              <a:rPr lang="en-US" sz="2200" b="1" dirty="0"/>
              <a:t>Psychological Differences</a:t>
            </a:r>
          </a:p>
          <a:p>
            <a:pPr marL="0" indent="0">
              <a:buNone/>
            </a:pPr>
            <a:endParaRPr lang="en-US" sz="2400" b="1" dirty="0"/>
          </a:p>
          <a:p>
            <a:r>
              <a:rPr lang="en-US" sz="2000" dirty="0"/>
              <a:t>Children thrive on routine and a disaster upends this sense of routine and stabilization</a:t>
            </a:r>
          </a:p>
          <a:p>
            <a:r>
              <a:rPr lang="en-US" sz="2000" dirty="0"/>
              <a:t>Unable to understand the complexity of a disaster situation</a:t>
            </a:r>
          </a:p>
          <a:p>
            <a:r>
              <a:rPr lang="en-US" sz="2000" dirty="0"/>
              <a:t>Fewer experiences to pull from on how to cope</a:t>
            </a:r>
          </a:p>
        </p:txBody>
      </p:sp>
      <p:pic>
        <p:nvPicPr>
          <p:cNvPr id="5" name="Picture 4">
            <a:extLst>
              <a:ext uri="{FF2B5EF4-FFF2-40B4-BE49-F238E27FC236}">
                <a16:creationId xmlns:a16="http://schemas.microsoft.com/office/drawing/2014/main" id="{16CFBD14-3322-F39E-9297-B242ED6DD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4282" y="2249546"/>
            <a:ext cx="3426152" cy="2286506"/>
          </a:xfrm>
          <a:prstGeom prst="rect">
            <a:avLst/>
          </a:prstGeom>
        </p:spPr>
      </p:pic>
      <p:pic>
        <p:nvPicPr>
          <p:cNvPr id="6" name="Picture 5">
            <a:extLst>
              <a:ext uri="{FF2B5EF4-FFF2-40B4-BE49-F238E27FC236}">
                <a16:creationId xmlns:a16="http://schemas.microsoft.com/office/drawing/2014/main" id="{31B8EEFE-81CF-619F-296F-186AA8449744}"/>
              </a:ext>
            </a:extLst>
          </p:cNvPr>
          <p:cNvPicPr>
            <a:picLocks noChangeAspect="1"/>
          </p:cNvPicPr>
          <p:nvPr/>
        </p:nvPicPr>
        <p:blipFill>
          <a:blip r:embed="rId3"/>
          <a:stretch>
            <a:fillRect/>
          </a:stretch>
        </p:blipFill>
        <p:spPr>
          <a:xfrm>
            <a:off x="7885133" y="2249546"/>
            <a:ext cx="993734" cy="188992"/>
          </a:xfrm>
          <a:prstGeom prst="rect">
            <a:avLst/>
          </a:prstGeom>
        </p:spPr>
      </p:pic>
    </p:spTree>
    <p:extLst>
      <p:ext uri="{BB962C8B-B14F-4D97-AF65-F5344CB8AC3E}">
        <p14:creationId xmlns:p14="http://schemas.microsoft.com/office/powerpoint/2010/main" val="257739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D4E1C-75A8-DBD5-5B9B-1C2E9B3C18BE}"/>
              </a:ext>
            </a:extLst>
          </p:cNvPr>
          <p:cNvSpPr>
            <a:spLocks noGrp="1"/>
          </p:cNvSpPr>
          <p:nvPr>
            <p:ph type="title"/>
          </p:nvPr>
        </p:nvSpPr>
        <p:spPr>
          <a:xfrm>
            <a:off x="457200" y="598905"/>
            <a:ext cx="8229600" cy="711200"/>
          </a:xfrm>
        </p:spPr>
        <p:txBody>
          <a:bodyPr/>
          <a:lstStyle/>
          <a:p>
            <a:r>
              <a:rPr lang="en-US" sz="2400" b="1" dirty="0"/>
              <a:t>Pediatric Resources</a:t>
            </a:r>
            <a:br>
              <a:rPr lang="en-US" sz="2200" dirty="0"/>
            </a:br>
            <a:endParaRPr lang="en-US" sz="2200" dirty="0"/>
          </a:p>
        </p:txBody>
      </p:sp>
      <p:sp>
        <p:nvSpPr>
          <p:cNvPr id="3" name="Content Placeholder 2">
            <a:extLst>
              <a:ext uri="{FF2B5EF4-FFF2-40B4-BE49-F238E27FC236}">
                <a16:creationId xmlns:a16="http://schemas.microsoft.com/office/drawing/2014/main" id="{55CC3776-3AB7-3526-6C78-572C9A82C328}"/>
              </a:ext>
            </a:extLst>
          </p:cNvPr>
          <p:cNvSpPr>
            <a:spLocks noGrp="1"/>
          </p:cNvSpPr>
          <p:nvPr>
            <p:ph sz="quarter" idx="10"/>
          </p:nvPr>
        </p:nvSpPr>
        <p:spPr>
          <a:xfrm>
            <a:off x="429126" y="1219200"/>
            <a:ext cx="8229600" cy="4724400"/>
          </a:xfrm>
        </p:spPr>
        <p:txBody>
          <a:bodyPr/>
          <a:lstStyle/>
          <a:p>
            <a:pPr marL="0" indent="0" algn="ctr">
              <a:buNone/>
            </a:pPr>
            <a:endParaRPr lang="en-US" sz="2000" b="1" dirty="0"/>
          </a:p>
          <a:p>
            <a:r>
              <a:rPr lang="en-US" sz="2000" dirty="0"/>
              <a:t>Need for pediatric specific equipment</a:t>
            </a:r>
          </a:p>
          <a:p>
            <a:pPr lvl="1"/>
            <a:r>
              <a:rPr lang="en-US" sz="2000" dirty="0"/>
              <a:t>Intubation equipment, IV supplies, nasal cannulas, masks for bagging, </a:t>
            </a:r>
            <a:r>
              <a:rPr lang="en-US" sz="2000" dirty="0" err="1"/>
              <a:t>ambu</a:t>
            </a:r>
            <a:r>
              <a:rPr lang="en-US" sz="2000" dirty="0"/>
              <a:t> bags, BP cuffs</a:t>
            </a:r>
          </a:p>
          <a:p>
            <a:pPr marL="233362" lvl="1" indent="0">
              <a:buNone/>
            </a:pPr>
            <a:endParaRPr lang="en-US" sz="2000" dirty="0"/>
          </a:p>
          <a:p>
            <a:r>
              <a:rPr lang="en-US" sz="2000" dirty="0"/>
              <a:t>Knowledge of pediatric specific medication dosing </a:t>
            </a:r>
          </a:p>
          <a:p>
            <a:pPr marL="0" indent="0">
              <a:buNone/>
            </a:pPr>
            <a:endParaRPr lang="en-US" sz="2000" dirty="0"/>
          </a:p>
          <a:p>
            <a:r>
              <a:rPr lang="en-US" sz="2000" dirty="0"/>
              <a:t>Staffing comfortable with providing pediatric care</a:t>
            </a:r>
          </a:p>
          <a:p>
            <a:pPr lvl="1"/>
            <a:r>
              <a:rPr lang="en-US" sz="2000" dirty="0"/>
              <a:t>Physicians, nursing, respiratory therapy, child life services, pharmacists, imaging needs</a:t>
            </a:r>
          </a:p>
          <a:p>
            <a:endParaRPr lang="en-US" sz="2000" dirty="0"/>
          </a:p>
          <a:p>
            <a:r>
              <a:rPr lang="en-US" sz="2000" dirty="0"/>
              <a:t>Pediatric transfer and transportation options</a:t>
            </a:r>
          </a:p>
        </p:txBody>
      </p:sp>
    </p:spTree>
    <p:extLst>
      <p:ext uri="{BB962C8B-B14F-4D97-AF65-F5344CB8AC3E}">
        <p14:creationId xmlns:p14="http://schemas.microsoft.com/office/powerpoint/2010/main" val="423483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B2E8-203F-B78F-499B-DFC6D9E0D5B3}"/>
              </a:ext>
            </a:extLst>
          </p:cNvPr>
          <p:cNvSpPr>
            <a:spLocks noGrp="1"/>
          </p:cNvSpPr>
          <p:nvPr>
            <p:ph type="title"/>
          </p:nvPr>
        </p:nvSpPr>
        <p:spPr>
          <a:xfrm>
            <a:off x="457200" y="304800"/>
            <a:ext cx="8229600" cy="660400"/>
          </a:xfrm>
        </p:spPr>
        <p:txBody>
          <a:bodyPr/>
          <a:lstStyle/>
          <a:p>
            <a:r>
              <a:rPr lang="en-US" sz="2400" b="1" dirty="0"/>
              <a:t>Childcare Needs</a:t>
            </a:r>
          </a:p>
        </p:txBody>
      </p:sp>
      <p:sp>
        <p:nvSpPr>
          <p:cNvPr id="6" name="TextBox 5">
            <a:extLst>
              <a:ext uri="{FF2B5EF4-FFF2-40B4-BE49-F238E27FC236}">
                <a16:creationId xmlns:a16="http://schemas.microsoft.com/office/drawing/2014/main" id="{0188A8D0-4C4A-E9C7-215B-19004403A2F3}"/>
              </a:ext>
            </a:extLst>
          </p:cNvPr>
          <p:cNvSpPr txBox="1"/>
          <p:nvPr/>
        </p:nvSpPr>
        <p:spPr>
          <a:xfrm>
            <a:off x="2171700" y="3348335"/>
            <a:ext cx="4800600" cy="461665"/>
          </a:xfrm>
          <a:prstGeom prst="rect">
            <a:avLst/>
          </a:prstGeom>
          <a:noFill/>
        </p:spPr>
        <p:txBody>
          <a:bodyPr wrap="square" rtlCol="0">
            <a:spAutoFit/>
          </a:bodyPr>
          <a:lstStyle/>
          <a:p>
            <a:pPr algn="ctr"/>
            <a:r>
              <a:rPr lang="en-US" sz="2400" b="1" dirty="0">
                <a:solidFill>
                  <a:srgbClr val="003D78"/>
                </a:solidFill>
                <a:latin typeface="+mj-lt"/>
              </a:rPr>
              <a:t>Reunification</a:t>
            </a:r>
            <a:r>
              <a:rPr lang="en-US" dirty="0"/>
              <a:t> </a:t>
            </a:r>
          </a:p>
        </p:txBody>
      </p:sp>
      <p:sp>
        <p:nvSpPr>
          <p:cNvPr id="7" name="Title 1">
            <a:extLst>
              <a:ext uri="{FF2B5EF4-FFF2-40B4-BE49-F238E27FC236}">
                <a16:creationId xmlns:a16="http://schemas.microsoft.com/office/drawing/2014/main" id="{38193851-95AB-FCC9-7B29-EF812C37DC76}"/>
              </a:ext>
            </a:extLst>
          </p:cNvPr>
          <p:cNvSpPr>
            <a:spLocks noGrp="1"/>
          </p:cNvSpPr>
          <p:nvPr>
            <p:ph sz="quarter" idx="10"/>
          </p:nvPr>
        </p:nvSpPr>
        <p:spPr>
          <a:xfrm>
            <a:off x="457200" y="965200"/>
            <a:ext cx="8229600" cy="1674168"/>
          </a:xfrm>
        </p:spPr>
        <p:txBody>
          <a:bodyPr/>
          <a:lstStyle/>
          <a:p>
            <a:r>
              <a:rPr lang="en-US" sz="2000" dirty="0"/>
              <a:t>Infant, toddler, child to teenager size clothing</a:t>
            </a:r>
          </a:p>
          <a:p>
            <a:r>
              <a:rPr lang="en-US" sz="2000" dirty="0"/>
              <a:t>Formulas and diapers</a:t>
            </a:r>
          </a:p>
          <a:p>
            <a:r>
              <a:rPr lang="en-US" sz="2000" dirty="0"/>
              <a:t>Cribs / safe sleeping options</a:t>
            </a:r>
          </a:p>
          <a:p>
            <a:r>
              <a:rPr lang="en-US" sz="2000" dirty="0"/>
              <a:t>Nutritional needs and activities</a:t>
            </a:r>
          </a:p>
          <a:p>
            <a:r>
              <a:rPr lang="en-US" sz="2000" dirty="0"/>
              <a:t>Appropriate staffing for number and various ages of pediatric patients</a:t>
            </a:r>
          </a:p>
          <a:p>
            <a:r>
              <a:rPr lang="en-US" sz="2000" dirty="0"/>
              <a:t>Access and functional needs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9" name="TextBox 8">
            <a:extLst>
              <a:ext uri="{FF2B5EF4-FFF2-40B4-BE49-F238E27FC236}">
                <a16:creationId xmlns:a16="http://schemas.microsoft.com/office/drawing/2014/main" id="{486DD2A4-1E4D-3CCB-2C10-A33C942FDCE8}"/>
              </a:ext>
            </a:extLst>
          </p:cNvPr>
          <p:cNvSpPr txBox="1"/>
          <p:nvPr/>
        </p:nvSpPr>
        <p:spPr>
          <a:xfrm>
            <a:off x="457200" y="3951535"/>
            <a:ext cx="822960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n-lt"/>
              </a:rPr>
              <a:t>Identification forms</a:t>
            </a:r>
          </a:p>
          <a:p>
            <a:pPr marL="285750" indent="-285750">
              <a:buFont typeface="Arial" panose="020B0604020202020204" pitchFamily="34" charset="0"/>
              <a:buChar char="•"/>
            </a:pPr>
            <a:r>
              <a:rPr lang="en-US" sz="2000" dirty="0">
                <a:latin typeface="+mn-lt"/>
              </a:rPr>
              <a:t>Tracking records</a:t>
            </a:r>
          </a:p>
          <a:p>
            <a:pPr marL="285750" indent="-285750">
              <a:buFont typeface="Arial" panose="020B0604020202020204" pitchFamily="34" charset="0"/>
              <a:buChar char="•"/>
            </a:pPr>
            <a:r>
              <a:rPr lang="en-US" sz="2000" dirty="0">
                <a:latin typeface="+mn-lt"/>
              </a:rPr>
              <a:t>Reunification center and coordination of this</a:t>
            </a:r>
          </a:p>
          <a:p>
            <a:pPr marL="285750" indent="-285750">
              <a:buFont typeface="Arial" panose="020B0604020202020204" pitchFamily="34" charset="0"/>
              <a:buChar char="•"/>
            </a:pPr>
            <a:r>
              <a:rPr lang="en-US" sz="2000" dirty="0">
                <a:latin typeface="+mn-lt"/>
              </a:rPr>
              <a:t>Social workers and local state entities to assist with proper reunification</a:t>
            </a:r>
          </a:p>
        </p:txBody>
      </p:sp>
    </p:spTree>
    <p:extLst>
      <p:ext uri="{BB962C8B-B14F-4D97-AF65-F5344CB8AC3E}">
        <p14:creationId xmlns:p14="http://schemas.microsoft.com/office/powerpoint/2010/main" val="325954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FE9E-C92E-8D06-1846-E94C8BA05CF5}"/>
              </a:ext>
            </a:extLst>
          </p:cNvPr>
          <p:cNvSpPr>
            <a:spLocks noGrp="1"/>
          </p:cNvSpPr>
          <p:nvPr>
            <p:ph type="title"/>
          </p:nvPr>
        </p:nvSpPr>
        <p:spPr/>
        <p:txBody>
          <a:bodyPr/>
          <a:lstStyle/>
          <a:p>
            <a:r>
              <a:rPr lang="en-US" sz="3200" dirty="0"/>
              <a:t>What have we learned from past events?</a:t>
            </a:r>
          </a:p>
        </p:txBody>
      </p:sp>
      <p:sp>
        <p:nvSpPr>
          <p:cNvPr id="3" name="Content Placeholder 2">
            <a:extLst>
              <a:ext uri="{FF2B5EF4-FFF2-40B4-BE49-F238E27FC236}">
                <a16:creationId xmlns:a16="http://schemas.microsoft.com/office/drawing/2014/main" id="{6F0E5D9F-CD70-272A-6393-1FB89DCDF45E}"/>
              </a:ext>
            </a:extLst>
          </p:cNvPr>
          <p:cNvSpPr>
            <a:spLocks noGrp="1"/>
          </p:cNvSpPr>
          <p:nvPr>
            <p:ph sz="quarter" idx="10"/>
          </p:nvPr>
        </p:nvSpPr>
        <p:spPr>
          <a:xfrm>
            <a:off x="381000" y="1709928"/>
            <a:ext cx="8305800" cy="4572000"/>
          </a:xfrm>
        </p:spPr>
        <p:txBody>
          <a:bodyPr/>
          <a:lstStyle/>
          <a:p>
            <a:pPr marL="0" indent="0">
              <a:buNone/>
            </a:pPr>
            <a:r>
              <a:rPr lang="en-US" sz="2800" dirty="0"/>
              <a:t>Waukesha Christmas Parade – November 2021</a:t>
            </a:r>
          </a:p>
          <a:p>
            <a:pPr marL="0" indent="0">
              <a:buNone/>
            </a:pPr>
            <a:endParaRPr lang="en-US" dirty="0"/>
          </a:p>
          <a:p>
            <a:r>
              <a:rPr lang="en-US" sz="2400" dirty="0"/>
              <a:t>17 children and 50 adults were run over by man driving his car through a parade.</a:t>
            </a:r>
          </a:p>
          <a:p>
            <a:pPr marL="0" indent="0">
              <a:buNone/>
            </a:pPr>
            <a:endParaRPr lang="en-US" dirty="0"/>
          </a:p>
          <a:p>
            <a:pPr lvl="1"/>
            <a:r>
              <a:rPr lang="en-US" sz="2400" dirty="0"/>
              <a:t>Pediatric injuries </a:t>
            </a:r>
          </a:p>
          <a:p>
            <a:pPr lvl="2"/>
            <a:r>
              <a:rPr lang="en-US" sz="2200" dirty="0"/>
              <a:t>¾ were significant head injuries</a:t>
            </a:r>
          </a:p>
          <a:p>
            <a:pPr lvl="2"/>
            <a:r>
              <a:rPr lang="en-US" sz="2200" dirty="0"/>
              <a:t>Almost ½ with fractures</a:t>
            </a:r>
          </a:p>
        </p:txBody>
      </p:sp>
    </p:spTree>
    <p:extLst>
      <p:ext uri="{BB962C8B-B14F-4D97-AF65-F5344CB8AC3E}">
        <p14:creationId xmlns:p14="http://schemas.microsoft.com/office/powerpoint/2010/main" val="3059389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81051&quot;&gt;&lt;object type=&quot;3&quot; unique_id=&quot;81052&quot;&gt;&lt;property id=&quot;20148&quot; value=&quot;5&quot;/&gt;&lt;property id=&quot;20300&quot; value=&quot;Slide 1&quot;/&gt;&lt;property id=&quot;20307&quot; value=&quot;256&quot;/&gt;&lt;/object&gt;&lt;/object&gt;&lt;object type=&quot;8&quot; unique_id=&quot;81055&quot;&gt;&lt;/object&gt;&lt;/object&gt;&lt;/database&gt;"/>
  <p:tag name="SECTOMILLISECCONVERTED" val="1"/>
</p:tagLst>
</file>

<file path=ppt/theme/theme1.xml><?xml version="1.0" encoding="utf-8"?>
<a:theme xmlns:a="http://schemas.openxmlformats.org/drawingml/2006/main" name="dhsppt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HS PP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ppttemplate1a</Template>
  <TotalTime>1993</TotalTime>
  <Words>1447</Words>
  <Application>Microsoft Office PowerPoint</Application>
  <PresentationFormat>On-screen Show (4:3)</PresentationFormat>
  <Paragraphs>202</Paragraphs>
  <Slides>15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vt:lpstr>
      <vt:lpstr>Courier New</vt:lpstr>
      <vt:lpstr>Tunga</vt:lpstr>
      <vt:lpstr>Verdana</vt:lpstr>
      <vt:lpstr>Wingdings</vt:lpstr>
      <vt:lpstr>dhsppt2</vt:lpstr>
      <vt:lpstr>Pediatric Considerations for Disaster Planning and Surge</vt:lpstr>
      <vt:lpstr>Fast Facts on Pediatric Emergency Care in the US</vt:lpstr>
      <vt:lpstr>Why do we need a pediatric specific surge plan?</vt:lpstr>
      <vt:lpstr>Children have unique anatomical,  physiological, immunologic, developmental and psychological considerations that may affect their vulnerability to injury and response in a disaster.   ~ AAP Pediatric Disaster Preparedness and Response Topical Collection </vt:lpstr>
      <vt:lpstr>PowerPoint Presentation</vt:lpstr>
      <vt:lpstr>PowerPoint Presentation</vt:lpstr>
      <vt:lpstr>Pediatric Resources </vt:lpstr>
      <vt:lpstr>Childcare Needs</vt:lpstr>
      <vt:lpstr>What have we learned from past events?</vt:lpstr>
      <vt:lpstr>PowerPoint Presentation</vt:lpstr>
      <vt:lpstr>What have we learned from past events?</vt:lpstr>
      <vt:lpstr>PowerPoint Presentation</vt:lpstr>
      <vt:lpstr>PowerPoint Presentation</vt:lpstr>
      <vt:lpstr>How can this pediatric surge plan be helpful?</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Considerations for Disaster Planning and Surge</dc:title>
  <dc:creator>Luetje, Maureen</dc:creator>
  <cp:lastModifiedBy>Luetje, Maureen</cp:lastModifiedBy>
  <cp:revision>9</cp:revision>
  <dcterms:created xsi:type="dcterms:W3CDTF">2022-06-21T00:22:59Z</dcterms:created>
  <dcterms:modified xsi:type="dcterms:W3CDTF">2022-06-22T16:48:10Z</dcterms:modified>
</cp:coreProperties>
</file>