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9"/>
  </p:notesMasterIdLst>
  <p:sldIdLst>
    <p:sldId id="256" r:id="rId2"/>
    <p:sldId id="258" r:id="rId3"/>
    <p:sldId id="269" r:id="rId4"/>
    <p:sldId id="259" r:id="rId5"/>
    <p:sldId id="260" r:id="rId6"/>
    <p:sldId id="270" r:id="rId7"/>
    <p:sldId id="261" r:id="rId8"/>
    <p:sldId id="262" r:id="rId9"/>
    <p:sldId id="273" r:id="rId10"/>
    <p:sldId id="274" r:id="rId11"/>
    <p:sldId id="271" r:id="rId12"/>
    <p:sldId id="272" r:id="rId13"/>
    <p:sldId id="266" r:id="rId14"/>
    <p:sldId id="263" r:id="rId15"/>
    <p:sldId id="265" r:id="rId16"/>
    <p:sldId id="268" r:id="rId17"/>
    <p:sldId id="267"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AD196B-40EF-45FD-8393-BB97A5F3ACFA}" v="4" dt="2022-09-24T18:01:28.0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110" d="100"/>
          <a:sy n="110" d="100"/>
        </p:scale>
        <p:origin x="630" y="108"/>
      </p:cViewPr>
      <p:guideLst/>
    </p:cSldViewPr>
  </p:slideViewPr>
  <p:notesTextViewPr>
    <p:cViewPr>
      <p:scale>
        <a:sx n="1" d="1"/>
        <a:sy n="1" d="1"/>
      </p:scale>
      <p:origin x="0" y="0"/>
    </p:cViewPr>
  </p:notesTextViewPr>
  <p:notesViewPr>
    <p:cSldViewPr snapToGrid="0">
      <p:cViewPr varScale="1">
        <p:scale>
          <a:sx n="52" d="100"/>
          <a:sy n="52" d="100"/>
        </p:scale>
        <p:origin x="294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9187F0-8612-4E45-A686-CE95AEEF6146}"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en-US"/>
        </a:p>
      </dgm:t>
    </dgm:pt>
    <dgm:pt modelId="{13EBBC33-D2BD-4B57-ACB3-E8E9E067C603}">
      <dgm:prSet/>
      <dgm:spPr/>
      <dgm:t>
        <a:bodyPr/>
        <a:lstStyle/>
        <a:p>
          <a:r>
            <a:rPr lang="en-US"/>
            <a:t>Nebulized medications</a:t>
          </a:r>
        </a:p>
      </dgm:t>
    </dgm:pt>
    <dgm:pt modelId="{55D2F785-7999-4AFC-962B-367C61A73422}" type="parTrans" cxnId="{073B5E14-731C-43FA-BF76-A9389CC7CF82}">
      <dgm:prSet/>
      <dgm:spPr/>
      <dgm:t>
        <a:bodyPr/>
        <a:lstStyle/>
        <a:p>
          <a:endParaRPr lang="en-US"/>
        </a:p>
      </dgm:t>
    </dgm:pt>
    <dgm:pt modelId="{0FD14F2D-02EB-4082-B661-AA1AD60918A0}" type="sibTrans" cxnId="{073B5E14-731C-43FA-BF76-A9389CC7CF82}">
      <dgm:prSet/>
      <dgm:spPr/>
      <dgm:t>
        <a:bodyPr/>
        <a:lstStyle/>
        <a:p>
          <a:endParaRPr lang="en-US"/>
        </a:p>
      </dgm:t>
    </dgm:pt>
    <dgm:pt modelId="{0ABF55E0-AA10-45F5-9F76-C092C58283E6}">
      <dgm:prSet/>
      <dgm:spPr/>
      <dgm:t>
        <a:bodyPr/>
        <a:lstStyle/>
        <a:p>
          <a:r>
            <a:rPr lang="en-US"/>
            <a:t>Steroids</a:t>
          </a:r>
        </a:p>
      </dgm:t>
    </dgm:pt>
    <dgm:pt modelId="{5893E8BD-7AD3-4808-8332-00C63DAD998D}" type="parTrans" cxnId="{9E5F3EB8-99CC-42DC-918E-2A60B2469E70}">
      <dgm:prSet/>
      <dgm:spPr/>
      <dgm:t>
        <a:bodyPr/>
        <a:lstStyle/>
        <a:p>
          <a:endParaRPr lang="en-US"/>
        </a:p>
      </dgm:t>
    </dgm:pt>
    <dgm:pt modelId="{94D060A5-8F0A-42E1-9A9E-F17B3E6471DE}" type="sibTrans" cxnId="{9E5F3EB8-99CC-42DC-918E-2A60B2469E70}">
      <dgm:prSet/>
      <dgm:spPr/>
      <dgm:t>
        <a:bodyPr/>
        <a:lstStyle/>
        <a:p>
          <a:endParaRPr lang="en-US"/>
        </a:p>
      </dgm:t>
    </dgm:pt>
    <dgm:pt modelId="{855B5F4F-FD5B-48F4-825B-E850DE087758}">
      <dgm:prSet/>
      <dgm:spPr/>
      <dgm:t>
        <a:bodyPr/>
        <a:lstStyle/>
        <a:p>
          <a:r>
            <a:rPr lang="en-US"/>
            <a:t>Suction</a:t>
          </a:r>
        </a:p>
      </dgm:t>
    </dgm:pt>
    <dgm:pt modelId="{0B4D7834-9AD7-4362-B597-E6876BAE8B6B}" type="parTrans" cxnId="{697D138C-4445-4745-8F25-CD7A3B6C83DB}">
      <dgm:prSet/>
      <dgm:spPr/>
      <dgm:t>
        <a:bodyPr/>
        <a:lstStyle/>
        <a:p>
          <a:endParaRPr lang="en-US"/>
        </a:p>
      </dgm:t>
    </dgm:pt>
    <dgm:pt modelId="{E66D75E1-1F3B-494F-80C5-042D78CCF23D}" type="sibTrans" cxnId="{697D138C-4445-4745-8F25-CD7A3B6C83DB}">
      <dgm:prSet/>
      <dgm:spPr/>
      <dgm:t>
        <a:bodyPr/>
        <a:lstStyle/>
        <a:p>
          <a:endParaRPr lang="en-US"/>
        </a:p>
      </dgm:t>
    </dgm:pt>
    <dgm:pt modelId="{A2B7E3D5-3EF0-4616-BAC4-D7AC640F889D}">
      <dgm:prSet/>
      <dgm:spPr/>
      <dgm:t>
        <a:bodyPr/>
        <a:lstStyle/>
        <a:p>
          <a:r>
            <a:rPr lang="en-US"/>
            <a:t>High Flow Oxygen</a:t>
          </a:r>
        </a:p>
      </dgm:t>
    </dgm:pt>
    <dgm:pt modelId="{143A685A-F2DD-4800-8A9F-DEA7A845E25E}" type="parTrans" cxnId="{971850F8-31ED-4537-860B-03015BC2B8D4}">
      <dgm:prSet/>
      <dgm:spPr/>
      <dgm:t>
        <a:bodyPr/>
        <a:lstStyle/>
        <a:p>
          <a:endParaRPr lang="en-US"/>
        </a:p>
      </dgm:t>
    </dgm:pt>
    <dgm:pt modelId="{F23786CB-3E49-4EE7-B2E2-0E8162F53158}" type="sibTrans" cxnId="{971850F8-31ED-4537-860B-03015BC2B8D4}">
      <dgm:prSet/>
      <dgm:spPr/>
      <dgm:t>
        <a:bodyPr/>
        <a:lstStyle/>
        <a:p>
          <a:endParaRPr lang="en-US"/>
        </a:p>
      </dgm:t>
    </dgm:pt>
    <dgm:pt modelId="{7415DEDF-DE0F-449A-A60A-CB8AB16BC8B4}">
      <dgm:prSet/>
      <dgm:spPr/>
      <dgm:t>
        <a:bodyPr/>
        <a:lstStyle/>
        <a:p>
          <a:r>
            <a:rPr lang="en-US"/>
            <a:t>CPAP</a:t>
          </a:r>
        </a:p>
      </dgm:t>
    </dgm:pt>
    <dgm:pt modelId="{AD8B7AA4-B05C-432B-85AC-90AE73F13264}" type="parTrans" cxnId="{C7E7F96A-2A7A-4360-9130-27303A8B54BD}">
      <dgm:prSet/>
      <dgm:spPr/>
      <dgm:t>
        <a:bodyPr/>
        <a:lstStyle/>
        <a:p>
          <a:endParaRPr lang="en-US"/>
        </a:p>
      </dgm:t>
    </dgm:pt>
    <dgm:pt modelId="{E35CE7E9-A3E5-4455-8EC9-D56D08387A73}" type="sibTrans" cxnId="{C7E7F96A-2A7A-4360-9130-27303A8B54BD}">
      <dgm:prSet/>
      <dgm:spPr/>
      <dgm:t>
        <a:bodyPr/>
        <a:lstStyle/>
        <a:p>
          <a:endParaRPr lang="en-US"/>
        </a:p>
      </dgm:t>
    </dgm:pt>
    <dgm:pt modelId="{F3DBE552-75C0-41E1-A089-22CB25686B22}">
      <dgm:prSet/>
      <dgm:spPr/>
      <dgm:t>
        <a:bodyPr/>
        <a:lstStyle/>
        <a:p>
          <a:r>
            <a:rPr lang="en-US"/>
            <a:t>Intubation</a:t>
          </a:r>
        </a:p>
      </dgm:t>
    </dgm:pt>
    <dgm:pt modelId="{1C120ABF-A723-4638-B174-008723BD6D17}" type="parTrans" cxnId="{71147BEB-96DB-4BE3-B72C-864D3FA1E2B1}">
      <dgm:prSet/>
      <dgm:spPr/>
      <dgm:t>
        <a:bodyPr/>
        <a:lstStyle/>
        <a:p>
          <a:endParaRPr lang="en-US"/>
        </a:p>
      </dgm:t>
    </dgm:pt>
    <dgm:pt modelId="{2931749F-AE49-470D-B81E-4A78BD93AE31}" type="sibTrans" cxnId="{71147BEB-96DB-4BE3-B72C-864D3FA1E2B1}">
      <dgm:prSet/>
      <dgm:spPr/>
      <dgm:t>
        <a:bodyPr/>
        <a:lstStyle/>
        <a:p>
          <a:endParaRPr lang="en-US"/>
        </a:p>
      </dgm:t>
    </dgm:pt>
    <dgm:pt modelId="{CBBD56AD-2C03-4F11-9114-A2EF98FA9A45}" type="pres">
      <dgm:prSet presAssocID="{BF9187F0-8612-4E45-A686-CE95AEEF6146}" presName="diagram" presStyleCnt="0">
        <dgm:presLayoutVars>
          <dgm:dir/>
          <dgm:resizeHandles val="exact"/>
        </dgm:presLayoutVars>
      </dgm:prSet>
      <dgm:spPr/>
      <dgm:t>
        <a:bodyPr/>
        <a:lstStyle/>
        <a:p>
          <a:endParaRPr lang="en-US"/>
        </a:p>
      </dgm:t>
    </dgm:pt>
    <dgm:pt modelId="{F1D2BEE9-66C4-49BF-8B3D-E98560686E65}" type="pres">
      <dgm:prSet presAssocID="{13EBBC33-D2BD-4B57-ACB3-E8E9E067C603}" presName="node" presStyleLbl="node1" presStyleIdx="0" presStyleCnt="6">
        <dgm:presLayoutVars>
          <dgm:bulletEnabled val="1"/>
        </dgm:presLayoutVars>
      </dgm:prSet>
      <dgm:spPr/>
      <dgm:t>
        <a:bodyPr/>
        <a:lstStyle/>
        <a:p>
          <a:endParaRPr lang="en-US"/>
        </a:p>
      </dgm:t>
    </dgm:pt>
    <dgm:pt modelId="{39122DE4-4DA4-4E63-8B4A-196683F5BE27}" type="pres">
      <dgm:prSet presAssocID="{0FD14F2D-02EB-4082-B661-AA1AD60918A0}" presName="sibTrans" presStyleCnt="0"/>
      <dgm:spPr/>
    </dgm:pt>
    <dgm:pt modelId="{DAD842B5-4146-452C-81FE-E44B1034575E}" type="pres">
      <dgm:prSet presAssocID="{0ABF55E0-AA10-45F5-9F76-C092C58283E6}" presName="node" presStyleLbl="node1" presStyleIdx="1" presStyleCnt="6">
        <dgm:presLayoutVars>
          <dgm:bulletEnabled val="1"/>
        </dgm:presLayoutVars>
      </dgm:prSet>
      <dgm:spPr/>
      <dgm:t>
        <a:bodyPr/>
        <a:lstStyle/>
        <a:p>
          <a:endParaRPr lang="en-US"/>
        </a:p>
      </dgm:t>
    </dgm:pt>
    <dgm:pt modelId="{6F71A22D-C079-4991-987C-97E6894C29B8}" type="pres">
      <dgm:prSet presAssocID="{94D060A5-8F0A-42E1-9A9E-F17B3E6471DE}" presName="sibTrans" presStyleCnt="0"/>
      <dgm:spPr/>
    </dgm:pt>
    <dgm:pt modelId="{CEDFD0C1-0AB1-4ADF-B8C1-E5F379564581}" type="pres">
      <dgm:prSet presAssocID="{855B5F4F-FD5B-48F4-825B-E850DE087758}" presName="node" presStyleLbl="node1" presStyleIdx="2" presStyleCnt="6">
        <dgm:presLayoutVars>
          <dgm:bulletEnabled val="1"/>
        </dgm:presLayoutVars>
      </dgm:prSet>
      <dgm:spPr/>
      <dgm:t>
        <a:bodyPr/>
        <a:lstStyle/>
        <a:p>
          <a:endParaRPr lang="en-US"/>
        </a:p>
      </dgm:t>
    </dgm:pt>
    <dgm:pt modelId="{D159901E-9C11-45D5-BB15-29488755FACC}" type="pres">
      <dgm:prSet presAssocID="{E66D75E1-1F3B-494F-80C5-042D78CCF23D}" presName="sibTrans" presStyleCnt="0"/>
      <dgm:spPr/>
    </dgm:pt>
    <dgm:pt modelId="{D4832A54-65F0-4F08-BFDF-003623733329}" type="pres">
      <dgm:prSet presAssocID="{A2B7E3D5-3EF0-4616-BAC4-D7AC640F889D}" presName="node" presStyleLbl="node1" presStyleIdx="3" presStyleCnt="6">
        <dgm:presLayoutVars>
          <dgm:bulletEnabled val="1"/>
        </dgm:presLayoutVars>
      </dgm:prSet>
      <dgm:spPr/>
      <dgm:t>
        <a:bodyPr/>
        <a:lstStyle/>
        <a:p>
          <a:endParaRPr lang="en-US"/>
        </a:p>
      </dgm:t>
    </dgm:pt>
    <dgm:pt modelId="{CFAC315F-8D21-49B1-A82A-8BA2B7E18770}" type="pres">
      <dgm:prSet presAssocID="{F23786CB-3E49-4EE7-B2E2-0E8162F53158}" presName="sibTrans" presStyleCnt="0"/>
      <dgm:spPr/>
    </dgm:pt>
    <dgm:pt modelId="{B50C83A6-11FA-4502-9645-65390A8519D1}" type="pres">
      <dgm:prSet presAssocID="{7415DEDF-DE0F-449A-A60A-CB8AB16BC8B4}" presName="node" presStyleLbl="node1" presStyleIdx="4" presStyleCnt="6">
        <dgm:presLayoutVars>
          <dgm:bulletEnabled val="1"/>
        </dgm:presLayoutVars>
      </dgm:prSet>
      <dgm:spPr/>
      <dgm:t>
        <a:bodyPr/>
        <a:lstStyle/>
        <a:p>
          <a:endParaRPr lang="en-US"/>
        </a:p>
      </dgm:t>
    </dgm:pt>
    <dgm:pt modelId="{C17691A4-6C73-45E4-AA2A-300F43292162}" type="pres">
      <dgm:prSet presAssocID="{E35CE7E9-A3E5-4455-8EC9-D56D08387A73}" presName="sibTrans" presStyleCnt="0"/>
      <dgm:spPr/>
    </dgm:pt>
    <dgm:pt modelId="{1513EEF2-32EA-46CC-B736-2FF976FF504D}" type="pres">
      <dgm:prSet presAssocID="{F3DBE552-75C0-41E1-A089-22CB25686B22}" presName="node" presStyleLbl="node1" presStyleIdx="5" presStyleCnt="6">
        <dgm:presLayoutVars>
          <dgm:bulletEnabled val="1"/>
        </dgm:presLayoutVars>
      </dgm:prSet>
      <dgm:spPr/>
      <dgm:t>
        <a:bodyPr/>
        <a:lstStyle/>
        <a:p>
          <a:endParaRPr lang="en-US"/>
        </a:p>
      </dgm:t>
    </dgm:pt>
  </dgm:ptLst>
  <dgm:cxnLst>
    <dgm:cxn modelId="{697D138C-4445-4745-8F25-CD7A3B6C83DB}" srcId="{BF9187F0-8612-4E45-A686-CE95AEEF6146}" destId="{855B5F4F-FD5B-48F4-825B-E850DE087758}" srcOrd="2" destOrd="0" parTransId="{0B4D7834-9AD7-4362-B597-E6876BAE8B6B}" sibTransId="{E66D75E1-1F3B-494F-80C5-042D78CCF23D}"/>
    <dgm:cxn modelId="{B03EA3D5-2B0E-4005-8C80-DAECEBC14E3E}" type="presOf" srcId="{7415DEDF-DE0F-449A-A60A-CB8AB16BC8B4}" destId="{B50C83A6-11FA-4502-9645-65390A8519D1}" srcOrd="0" destOrd="0" presId="urn:microsoft.com/office/officeart/2005/8/layout/default"/>
    <dgm:cxn modelId="{073B5E14-731C-43FA-BF76-A9389CC7CF82}" srcId="{BF9187F0-8612-4E45-A686-CE95AEEF6146}" destId="{13EBBC33-D2BD-4B57-ACB3-E8E9E067C603}" srcOrd="0" destOrd="0" parTransId="{55D2F785-7999-4AFC-962B-367C61A73422}" sibTransId="{0FD14F2D-02EB-4082-B661-AA1AD60918A0}"/>
    <dgm:cxn modelId="{D6338D66-FCDB-4801-A77D-5C0409FA98F4}" type="presOf" srcId="{855B5F4F-FD5B-48F4-825B-E850DE087758}" destId="{CEDFD0C1-0AB1-4ADF-B8C1-E5F379564581}" srcOrd="0" destOrd="0" presId="urn:microsoft.com/office/officeart/2005/8/layout/default"/>
    <dgm:cxn modelId="{D0AE1E8F-60F8-4AFF-86FF-19D73BA48DD5}" type="presOf" srcId="{0ABF55E0-AA10-45F5-9F76-C092C58283E6}" destId="{DAD842B5-4146-452C-81FE-E44B1034575E}" srcOrd="0" destOrd="0" presId="urn:microsoft.com/office/officeart/2005/8/layout/default"/>
    <dgm:cxn modelId="{C7E7F96A-2A7A-4360-9130-27303A8B54BD}" srcId="{BF9187F0-8612-4E45-A686-CE95AEEF6146}" destId="{7415DEDF-DE0F-449A-A60A-CB8AB16BC8B4}" srcOrd="4" destOrd="0" parTransId="{AD8B7AA4-B05C-432B-85AC-90AE73F13264}" sibTransId="{E35CE7E9-A3E5-4455-8EC9-D56D08387A73}"/>
    <dgm:cxn modelId="{BE469FD3-E8C0-4E79-A4AA-E61DBD24C88A}" type="presOf" srcId="{BF9187F0-8612-4E45-A686-CE95AEEF6146}" destId="{CBBD56AD-2C03-4F11-9114-A2EF98FA9A45}" srcOrd="0" destOrd="0" presId="urn:microsoft.com/office/officeart/2005/8/layout/default"/>
    <dgm:cxn modelId="{43744FB0-2C2D-4378-85B2-72920FCC197A}" type="presOf" srcId="{13EBBC33-D2BD-4B57-ACB3-E8E9E067C603}" destId="{F1D2BEE9-66C4-49BF-8B3D-E98560686E65}" srcOrd="0" destOrd="0" presId="urn:microsoft.com/office/officeart/2005/8/layout/default"/>
    <dgm:cxn modelId="{FD9F1E5B-DDE4-4906-937C-9681E8957A2E}" type="presOf" srcId="{F3DBE552-75C0-41E1-A089-22CB25686B22}" destId="{1513EEF2-32EA-46CC-B736-2FF976FF504D}" srcOrd="0" destOrd="0" presId="urn:microsoft.com/office/officeart/2005/8/layout/default"/>
    <dgm:cxn modelId="{971850F8-31ED-4537-860B-03015BC2B8D4}" srcId="{BF9187F0-8612-4E45-A686-CE95AEEF6146}" destId="{A2B7E3D5-3EF0-4616-BAC4-D7AC640F889D}" srcOrd="3" destOrd="0" parTransId="{143A685A-F2DD-4800-8A9F-DEA7A845E25E}" sibTransId="{F23786CB-3E49-4EE7-B2E2-0E8162F53158}"/>
    <dgm:cxn modelId="{71147BEB-96DB-4BE3-B72C-864D3FA1E2B1}" srcId="{BF9187F0-8612-4E45-A686-CE95AEEF6146}" destId="{F3DBE552-75C0-41E1-A089-22CB25686B22}" srcOrd="5" destOrd="0" parTransId="{1C120ABF-A723-4638-B174-008723BD6D17}" sibTransId="{2931749F-AE49-470D-B81E-4A78BD93AE31}"/>
    <dgm:cxn modelId="{9E5F3EB8-99CC-42DC-918E-2A60B2469E70}" srcId="{BF9187F0-8612-4E45-A686-CE95AEEF6146}" destId="{0ABF55E0-AA10-45F5-9F76-C092C58283E6}" srcOrd="1" destOrd="0" parTransId="{5893E8BD-7AD3-4808-8332-00C63DAD998D}" sibTransId="{94D060A5-8F0A-42E1-9A9E-F17B3E6471DE}"/>
    <dgm:cxn modelId="{5A255EE5-A059-47A1-89BA-DDFFE2BEA4B5}" type="presOf" srcId="{A2B7E3D5-3EF0-4616-BAC4-D7AC640F889D}" destId="{D4832A54-65F0-4F08-BFDF-003623733329}" srcOrd="0" destOrd="0" presId="urn:microsoft.com/office/officeart/2005/8/layout/default"/>
    <dgm:cxn modelId="{673DAEE0-27B6-4446-90E9-5CE149EA37AF}" type="presParOf" srcId="{CBBD56AD-2C03-4F11-9114-A2EF98FA9A45}" destId="{F1D2BEE9-66C4-49BF-8B3D-E98560686E65}" srcOrd="0" destOrd="0" presId="urn:microsoft.com/office/officeart/2005/8/layout/default"/>
    <dgm:cxn modelId="{49257CFB-114B-4C65-B52F-1A2B03B54CD1}" type="presParOf" srcId="{CBBD56AD-2C03-4F11-9114-A2EF98FA9A45}" destId="{39122DE4-4DA4-4E63-8B4A-196683F5BE27}" srcOrd="1" destOrd="0" presId="urn:microsoft.com/office/officeart/2005/8/layout/default"/>
    <dgm:cxn modelId="{CBC72009-D7DF-40C7-B8D9-A6DB9DD309CA}" type="presParOf" srcId="{CBBD56AD-2C03-4F11-9114-A2EF98FA9A45}" destId="{DAD842B5-4146-452C-81FE-E44B1034575E}" srcOrd="2" destOrd="0" presId="urn:microsoft.com/office/officeart/2005/8/layout/default"/>
    <dgm:cxn modelId="{D8A6F634-540E-497C-97A6-2523AD51535C}" type="presParOf" srcId="{CBBD56AD-2C03-4F11-9114-A2EF98FA9A45}" destId="{6F71A22D-C079-4991-987C-97E6894C29B8}" srcOrd="3" destOrd="0" presId="urn:microsoft.com/office/officeart/2005/8/layout/default"/>
    <dgm:cxn modelId="{FACB6012-7943-45A0-835A-9D5769CC0BCC}" type="presParOf" srcId="{CBBD56AD-2C03-4F11-9114-A2EF98FA9A45}" destId="{CEDFD0C1-0AB1-4ADF-B8C1-E5F379564581}" srcOrd="4" destOrd="0" presId="urn:microsoft.com/office/officeart/2005/8/layout/default"/>
    <dgm:cxn modelId="{01BB2E17-F20A-4D0A-B77C-CE4EDDDFCE78}" type="presParOf" srcId="{CBBD56AD-2C03-4F11-9114-A2EF98FA9A45}" destId="{D159901E-9C11-45D5-BB15-29488755FACC}" srcOrd="5" destOrd="0" presId="urn:microsoft.com/office/officeart/2005/8/layout/default"/>
    <dgm:cxn modelId="{407830F3-6733-4778-B9B0-B2EABD73A118}" type="presParOf" srcId="{CBBD56AD-2C03-4F11-9114-A2EF98FA9A45}" destId="{D4832A54-65F0-4F08-BFDF-003623733329}" srcOrd="6" destOrd="0" presId="urn:microsoft.com/office/officeart/2005/8/layout/default"/>
    <dgm:cxn modelId="{9139D55F-8CCD-4E06-A841-8CC65ACF4F4F}" type="presParOf" srcId="{CBBD56AD-2C03-4F11-9114-A2EF98FA9A45}" destId="{CFAC315F-8D21-49B1-A82A-8BA2B7E18770}" srcOrd="7" destOrd="0" presId="urn:microsoft.com/office/officeart/2005/8/layout/default"/>
    <dgm:cxn modelId="{9CA735AA-73BE-4399-9A9D-EA449CD265F4}" type="presParOf" srcId="{CBBD56AD-2C03-4F11-9114-A2EF98FA9A45}" destId="{B50C83A6-11FA-4502-9645-65390A8519D1}" srcOrd="8" destOrd="0" presId="urn:microsoft.com/office/officeart/2005/8/layout/default"/>
    <dgm:cxn modelId="{C1AC2EDE-A7CB-4E5F-B749-F690C85812AA}" type="presParOf" srcId="{CBBD56AD-2C03-4F11-9114-A2EF98FA9A45}" destId="{C17691A4-6C73-45E4-AA2A-300F43292162}" srcOrd="9" destOrd="0" presId="urn:microsoft.com/office/officeart/2005/8/layout/default"/>
    <dgm:cxn modelId="{7E70E44E-991C-4D6F-9EFF-B923E14B6D9F}" type="presParOf" srcId="{CBBD56AD-2C03-4F11-9114-A2EF98FA9A45}" destId="{1513EEF2-32EA-46CC-B736-2FF976FF504D}"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EE45A4-BC49-4719-A8F1-5E237491496B}"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3586A56D-5295-46DC-A016-24F0463FCD25}">
      <dgm:prSet/>
      <dgm:spPr/>
      <dgm:t>
        <a:bodyPr/>
        <a:lstStyle/>
        <a:p>
          <a:r>
            <a:rPr lang="en-US"/>
            <a:t>With the use of warm humidified oxygen, the patient has less of  a metabolic cost to warm the air inhaled.</a:t>
          </a:r>
        </a:p>
      </dgm:t>
    </dgm:pt>
    <dgm:pt modelId="{354A9736-FD0D-4273-8074-8649648F4488}" type="parTrans" cxnId="{1246FE58-7202-40B0-B8B0-3C9E8CC48D96}">
      <dgm:prSet/>
      <dgm:spPr/>
      <dgm:t>
        <a:bodyPr/>
        <a:lstStyle/>
        <a:p>
          <a:endParaRPr lang="en-US"/>
        </a:p>
      </dgm:t>
    </dgm:pt>
    <dgm:pt modelId="{6AF1686D-4BC6-4E94-8D1E-08CCB4B6706A}" type="sibTrans" cxnId="{1246FE58-7202-40B0-B8B0-3C9E8CC48D96}">
      <dgm:prSet/>
      <dgm:spPr/>
      <dgm:t>
        <a:bodyPr/>
        <a:lstStyle/>
        <a:p>
          <a:endParaRPr lang="en-US"/>
        </a:p>
      </dgm:t>
    </dgm:pt>
    <dgm:pt modelId="{61F340A1-3A15-4071-AF51-A8F301F26419}">
      <dgm:prSet/>
      <dgm:spPr/>
      <dgm:t>
        <a:bodyPr/>
        <a:lstStyle/>
        <a:p>
          <a:r>
            <a:rPr lang="en-US"/>
            <a:t>The humidifier warms inspired gas, working as an artificial nose for patients on HFNC support</a:t>
          </a:r>
        </a:p>
      </dgm:t>
    </dgm:pt>
    <dgm:pt modelId="{167E2766-4659-4F29-AAD8-43E39C57B3E2}" type="parTrans" cxnId="{54256336-E6AA-49F1-9C27-C1CFD55D1F84}">
      <dgm:prSet/>
      <dgm:spPr/>
      <dgm:t>
        <a:bodyPr/>
        <a:lstStyle/>
        <a:p>
          <a:endParaRPr lang="en-US"/>
        </a:p>
      </dgm:t>
    </dgm:pt>
    <dgm:pt modelId="{56D1C860-CE61-4C5F-A9AF-E845702D98D5}" type="sibTrans" cxnId="{54256336-E6AA-49F1-9C27-C1CFD55D1F84}">
      <dgm:prSet/>
      <dgm:spPr/>
      <dgm:t>
        <a:bodyPr/>
        <a:lstStyle/>
        <a:p>
          <a:endParaRPr lang="en-US"/>
        </a:p>
      </dgm:t>
    </dgm:pt>
    <dgm:pt modelId="{DBBD501B-5841-4FC6-8AA3-37530D65C72C}">
      <dgm:prSet/>
      <dgm:spPr/>
      <dgm:t>
        <a:bodyPr/>
        <a:lstStyle/>
        <a:p>
          <a:r>
            <a:rPr lang="en-US"/>
            <a:t>Humidity and temperature control/promote secretion hydration, cilia movement, and normal physiologic airway conditions</a:t>
          </a:r>
        </a:p>
      </dgm:t>
    </dgm:pt>
    <dgm:pt modelId="{65E0ADC6-77C6-4D28-8BBA-9B152BB56F2C}" type="parTrans" cxnId="{0E750950-2E70-4A63-A4E9-42B11E58D2DC}">
      <dgm:prSet/>
      <dgm:spPr/>
      <dgm:t>
        <a:bodyPr/>
        <a:lstStyle/>
        <a:p>
          <a:endParaRPr lang="en-US"/>
        </a:p>
      </dgm:t>
    </dgm:pt>
    <dgm:pt modelId="{17ED5AAA-EC11-4DAB-96EA-157039713CCD}" type="sibTrans" cxnId="{0E750950-2E70-4A63-A4E9-42B11E58D2DC}">
      <dgm:prSet/>
      <dgm:spPr/>
      <dgm:t>
        <a:bodyPr/>
        <a:lstStyle/>
        <a:p>
          <a:endParaRPr lang="en-US"/>
        </a:p>
      </dgm:t>
    </dgm:pt>
    <dgm:pt modelId="{0AE26752-96A3-40F5-A5E2-7103C131B805}">
      <dgm:prSet/>
      <dgm:spPr/>
      <dgm:t>
        <a:bodyPr/>
        <a:lstStyle/>
        <a:p>
          <a:r>
            <a:rPr lang="en-US"/>
            <a:t>High flow rates must be humidified to a  temperature  recommended because the nose is unable to compensate </a:t>
          </a:r>
        </a:p>
      </dgm:t>
    </dgm:pt>
    <dgm:pt modelId="{AE52F94B-BB1B-4F90-885D-42FD5827B31A}" type="parTrans" cxnId="{CB9B4188-7F82-4BFB-9EA6-8F1445F54F00}">
      <dgm:prSet/>
      <dgm:spPr/>
      <dgm:t>
        <a:bodyPr/>
        <a:lstStyle/>
        <a:p>
          <a:endParaRPr lang="en-US"/>
        </a:p>
      </dgm:t>
    </dgm:pt>
    <dgm:pt modelId="{3FFF840A-1DC2-4150-A05D-1510942B5BFA}" type="sibTrans" cxnId="{CB9B4188-7F82-4BFB-9EA6-8F1445F54F00}">
      <dgm:prSet/>
      <dgm:spPr/>
      <dgm:t>
        <a:bodyPr/>
        <a:lstStyle/>
        <a:p>
          <a:endParaRPr lang="en-US"/>
        </a:p>
      </dgm:t>
    </dgm:pt>
    <dgm:pt modelId="{6E6F710E-B19B-4940-AFCD-19A72DE46A10}" type="pres">
      <dgm:prSet presAssocID="{F2EE45A4-BC49-4719-A8F1-5E237491496B}" presName="linear" presStyleCnt="0">
        <dgm:presLayoutVars>
          <dgm:animLvl val="lvl"/>
          <dgm:resizeHandles val="exact"/>
        </dgm:presLayoutVars>
      </dgm:prSet>
      <dgm:spPr/>
      <dgm:t>
        <a:bodyPr/>
        <a:lstStyle/>
        <a:p>
          <a:endParaRPr lang="en-US"/>
        </a:p>
      </dgm:t>
    </dgm:pt>
    <dgm:pt modelId="{9FACAF1A-E485-4EE5-904E-D7F7A1E45A3E}" type="pres">
      <dgm:prSet presAssocID="{3586A56D-5295-46DC-A016-24F0463FCD25}" presName="parentText" presStyleLbl="node1" presStyleIdx="0" presStyleCnt="4">
        <dgm:presLayoutVars>
          <dgm:chMax val="0"/>
          <dgm:bulletEnabled val="1"/>
        </dgm:presLayoutVars>
      </dgm:prSet>
      <dgm:spPr/>
      <dgm:t>
        <a:bodyPr/>
        <a:lstStyle/>
        <a:p>
          <a:endParaRPr lang="en-US"/>
        </a:p>
      </dgm:t>
    </dgm:pt>
    <dgm:pt modelId="{7E0689F9-7CB8-4214-9E7C-F44CAE9FC410}" type="pres">
      <dgm:prSet presAssocID="{6AF1686D-4BC6-4E94-8D1E-08CCB4B6706A}" presName="spacer" presStyleCnt="0"/>
      <dgm:spPr/>
    </dgm:pt>
    <dgm:pt modelId="{93A925E7-27E2-4A76-991E-CED741A5335E}" type="pres">
      <dgm:prSet presAssocID="{61F340A1-3A15-4071-AF51-A8F301F26419}" presName="parentText" presStyleLbl="node1" presStyleIdx="1" presStyleCnt="4">
        <dgm:presLayoutVars>
          <dgm:chMax val="0"/>
          <dgm:bulletEnabled val="1"/>
        </dgm:presLayoutVars>
      </dgm:prSet>
      <dgm:spPr/>
      <dgm:t>
        <a:bodyPr/>
        <a:lstStyle/>
        <a:p>
          <a:endParaRPr lang="en-US"/>
        </a:p>
      </dgm:t>
    </dgm:pt>
    <dgm:pt modelId="{E8810203-5C6F-4E64-A5BB-03E56A68A225}" type="pres">
      <dgm:prSet presAssocID="{56D1C860-CE61-4C5F-A9AF-E845702D98D5}" presName="spacer" presStyleCnt="0"/>
      <dgm:spPr/>
    </dgm:pt>
    <dgm:pt modelId="{9147F251-CC51-4236-9239-297B3189574D}" type="pres">
      <dgm:prSet presAssocID="{DBBD501B-5841-4FC6-8AA3-37530D65C72C}" presName="parentText" presStyleLbl="node1" presStyleIdx="2" presStyleCnt="4">
        <dgm:presLayoutVars>
          <dgm:chMax val="0"/>
          <dgm:bulletEnabled val="1"/>
        </dgm:presLayoutVars>
      </dgm:prSet>
      <dgm:spPr/>
      <dgm:t>
        <a:bodyPr/>
        <a:lstStyle/>
        <a:p>
          <a:endParaRPr lang="en-US"/>
        </a:p>
      </dgm:t>
    </dgm:pt>
    <dgm:pt modelId="{DDC0C419-1F9F-4C67-BF21-238687940A98}" type="pres">
      <dgm:prSet presAssocID="{17ED5AAA-EC11-4DAB-96EA-157039713CCD}" presName="spacer" presStyleCnt="0"/>
      <dgm:spPr/>
    </dgm:pt>
    <dgm:pt modelId="{70BD9C0D-550B-445D-9BBB-050CCBAAC6BB}" type="pres">
      <dgm:prSet presAssocID="{0AE26752-96A3-40F5-A5E2-7103C131B805}" presName="parentText" presStyleLbl="node1" presStyleIdx="3" presStyleCnt="4">
        <dgm:presLayoutVars>
          <dgm:chMax val="0"/>
          <dgm:bulletEnabled val="1"/>
        </dgm:presLayoutVars>
      </dgm:prSet>
      <dgm:spPr/>
      <dgm:t>
        <a:bodyPr/>
        <a:lstStyle/>
        <a:p>
          <a:endParaRPr lang="en-US"/>
        </a:p>
      </dgm:t>
    </dgm:pt>
  </dgm:ptLst>
  <dgm:cxnLst>
    <dgm:cxn modelId="{1246FE58-7202-40B0-B8B0-3C9E8CC48D96}" srcId="{F2EE45A4-BC49-4719-A8F1-5E237491496B}" destId="{3586A56D-5295-46DC-A016-24F0463FCD25}" srcOrd="0" destOrd="0" parTransId="{354A9736-FD0D-4273-8074-8649648F4488}" sibTransId="{6AF1686D-4BC6-4E94-8D1E-08CCB4B6706A}"/>
    <dgm:cxn modelId="{CB9B4188-7F82-4BFB-9EA6-8F1445F54F00}" srcId="{F2EE45A4-BC49-4719-A8F1-5E237491496B}" destId="{0AE26752-96A3-40F5-A5E2-7103C131B805}" srcOrd="3" destOrd="0" parTransId="{AE52F94B-BB1B-4F90-885D-42FD5827B31A}" sibTransId="{3FFF840A-1DC2-4150-A05D-1510942B5BFA}"/>
    <dgm:cxn modelId="{CA535F13-95B6-4BF5-8461-84577E3F3AD8}" type="presOf" srcId="{0AE26752-96A3-40F5-A5E2-7103C131B805}" destId="{70BD9C0D-550B-445D-9BBB-050CCBAAC6BB}" srcOrd="0" destOrd="0" presId="urn:microsoft.com/office/officeart/2005/8/layout/vList2"/>
    <dgm:cxn modelId="{95D6DC53-1A39-4B1A-9C74-B1668F806B84}" type="presOf" srcId="{F2EE45A4-BC49-4719-A8F1-5E237491496B}" destId="{6E6F710E-B19B-4940-AFCD-19A72DE46A10}" srcOrd="0" destOrd="0" presId="urn:microsoft.com/office/officeart/2005/8/layout/vList2"/>
    <dgm:cxn modelId="{94B8323F-112F-4E02-A114-E6B57CF70B2B}" type="presOf" srcId="{DBBD501B-5841-4FC6-8AA3-37530D65C72C}" destId="{9147F251-CC51-4236-9239-297B3189574D}" srcOrd="0" destOrd="0" presId="urn:microsoft.com/office/officeart/2005/8/layout/vList2"/>
    <dgm:cxn modelId="{9332D360-DEFC-4B24-A2E6-02BA1367DEA9}" type="presOf" srcId="{3586A56D-5295-46DC-A016-24F0463FCD25}" destId="{9FACAF1A-E485-4EE5-904E-D7F7A1E45A3E}" srcOrd="0" destOrd="0" presId="urn:microsoft.com/office/officeart/2005/8/layout/vList2"/>
    <dgm:cxn modelId="{54256336-E6AA-49F1-9C27-C1CFD55D1F84}" srcId="{F2EE45A4-BC49-4719-A8F1-5E237491496B}" destId="{61F340A1-3A15-4071-AF51-A8F301F26419}" srcOrd="1" destOrd="0" parTransId="{167E2766-4659-4F29-AAD8-43E39C57B3E2}" sibTransId="{56D1C860-CE61-4C5F-A9AF-E845702D98D5}"/>
    <dgm:cxn modelId="{0E750950-2E70-4A63-A4E9-42B11E58D2DC}" srcId="{F2EE45A4-BC49-4719-A8F1-5E237491496B}" destId="{DBBD501B-5841-4FC6-8AA3-37530D65C72C}" srcOrd="2" destOrd="0" parTransId="{65E0ADC6-77C6-4D28-8BBA-9B152BB56F2C}" sibTransId="{17ED5AAA-EC11-4DAB-96EA-157039713CCD}"/>
    <dgm:cxn modelId="{90061727-3A05-4127-8AF3-2775F401F3AC}" type="presOf" srcId="{61F340A1-3A15-4071-AF51-A8F301F26419}" destId="{93A925E7-27E2-4A76-991E-CED741A5335E}" srcOrd="0" destOrd="0" presId="urn:microsoft.com/office/officeart/2005/8/layout/vList2"/>
    <dgm:cxn modelId="{C3D35BDD-0FFD-474B-B31D-F2192B3429E6}" type="presParOf" srcId="{6E6F710E-B19B-4940-AFCD-19A72DE46A10}" destId="{9FACAF1A-E485-4EE5-904E-D7F7A1E45A3E}" srcOrd="0" destOrd="0" presId="urn:microsoft.com/office/officeart/2005/8/layout/vList2"/>
    <dgm:cxn modelId="{BFA93075-0CF7-420E-84F6-20A126A59463}" type="presParOf" srcId="{6E6F710E-B19B-4940-AFCD-19A72DE46A10}" destId="{7E0689F9-7CB8-4214-9E7C-F44CAE9FC410}" srcOrd="1" destOrd="0" presId="urn:microsoft.com/office/officeart/2005/8/layout/vList2"/>
    <dgm:cxn modelId="{71A0D49B-1B50-4FE8-B618-5EE9E9C4F6C8}" type="presParOf" srcId="{6E6F710E-B19B-4940-AFCD-19A72DE46A10}" destId="{93A925E7-27E2-4A76-991E-CED741A5335E}" srcOrd="2" destOrd="0" presId="urn:microsoft.com/office/officeart/2005/8/layout/vList2"/>
    <dgm:cxn modelId="{CBC7DEE6-7DEF-4CA5-AABD-78B3BA6FB47E}" type="presParOf" srcId="{6E6F710E-B19B-4940-AFCD-19A72DE46A10}" destId="{E8810203-5C6F-4E64-A5BB-03E56A68A225}" srcOrd="3" destOrd="0" presId="urn:microsoft.com/office/officeart/2005/8/layout/vList2"/>
    <dgm:cxn modelId="{BCDE8173-0066-4F47-881F-DFB08CF8FD14}" type="presParOf" srcId="{6E6F710E-B19B-4940-AFCD-19A72DE46A10}" destId="{9147F251-CC51-4236-9239-297B3189574D}" srcOrd="4" destOrd="0" presId="urn:microsoft.com/office/officeart/2005/8/layout/vList2"/>
    <dgm:cxn modelId="{388CFEF0-0BE6-4D8F-AA94-1C7348E1A42A}" type="presParOf" srcId="{6E6F710E-B19B-4940-AFCD-19A72DE46A10}" destId="{DDC0C419-1F9F-4C67-BF21-238687940A98}" srcOrd="5" destOrd="0" presId="urn:microsoft.com/office/officeart/2005/8/layout/vList2"/>
    <dgm:cxn modelId="{C5FB52BB-6D94-4DD0-AF03-EE544249DC4B}" type="presParOf" srcId="{6E6F710E-B19B-4940-AFCD-19A72DE46A10}" destId="{70BD9C0D-550B-445D-9BBB-050CCBAAC6BB}"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24E122-C925-4ABB-9E97-1279607269E7}" type="doc">
      <dgm:prSet loTypeId="urn:microsoft.com/office/officeart/2005/8/layout/hierarchy1" loCatId="hierarchy" qsTypeId="urn:microsoft.com/office/officeart/2005/8/quickstyle/simple4" qsCatId="simple" csTypeId="urn:microsoft.com/office/officeart/2005/8/colors/colorful2" csCatId="colorful"/>
      <dgm:spPr/>
      <dgm:t>
        <a:bodyPr/>
        <a:lstStyle/>
        <a:p>
          <a:endParaRPr lang="en-US"/>
        </a:p>
      </dgm:t>
    </dgm:pt>
    <dgm:pt modelId="{9B9D28ED-4B8E-4C10-A9D6-199080BAE397}">
      <dgm:prSet/>
      <dgm:spPr/>
      <dgm:t>
        <a:bodyPr/>
        <a:lstStyle/>
        <a:p>
          <a:r>
            <a:rPr lang="en-US" b="0" i="0"/>
            <a:t>You can find the pathway my hospital uses for the use of High Flow oxygen outside of the Pediatric Intensive Care Unit along with many more for other pediatric illnesses on the internet.</a:t>
          </a:r>
          <a:endParaRPr lang="en-US"/>
        </a:p>
      </dgm:t>
    </dgm:pt>
    <dgm:pt modelId="{D033BF42-10E8-4FE2-AFFA-1DB784859BB9}" type="parTrans" cxnId="{F2B9350C-3852-4DBE-8F0A-BD720E345495}">
      <dgm:prSet/>
      <dgm:spPr/>
      <dgm:t>
        <a:bodyPr/>
        <a:lstStyle/>
        <a:p>
          <a:endParaRPr lang="en-US"/>
        </a:p>
      </dgm:t>
    </dgm:pt>
    <dgm:pt modelId="{F147549E-0117-4D16-988F-64D2AE992466}" type="sibTrans" cxnId="{F2B9350C-3852-4DBE-8F0A-BD720E345495}">
      <dgm:prSet/>
      <dgm:spPr/>
      <dgm:t>
        <a:bodyPr/>
        <a:lstStyle/>
        <a:p>
          <a:endParaRPr lang="en-US"/>
        </a:p>
      </dgm:t>
    </dgm:pt>
    <dgm:pt modelId="{DA3F264F-CEDA-4D18-878E-ABC526EF757D}">
      <dgm:prSet/>
      <dgm:spPr/>
      <dgm:t>
        <a:bodyPr/>
        <a:lstStyle/>
        <a:p>
          <a:r>
            <a:rPr lang="en-US" b="0" i="0"/>
            <a:t>Do a search for Connecticut Childrens Clinical Pathways</a:t>
          </a:r>
          <a:endParaRPr lang="en-US"/>
        </a:p>
      </dgm:t>
    </dgm:pt>
    <dgm:pt modelId="{B28FFBE8-5635-43AB-A751-71942B8C67F8}" type="parTrans" cxnId="{93B44225-9108-4D12-AFF2-A57E019BF65A}">
      <dgm:prSet/>
      <dgm:spPr/>
      <dgm:t>
        <a:bodyPr/>
        <a:lstStyle/>
        <a:p>
          <a:endParaRPr lang="en-US"/>
        </a:p>
      </dgm:t>
    </dgm:pt>
    <dgm:pt modelId="{3CBD153F-A9B9-41F6-8E23-17447828F160}" type="sibTrans" cxnId="{93B44225-9108-4D12-AFF2-A57E019BF65A}">
      <dgm:prSet/>
      <dgm:spPr/>
      <dgm:t>
        <a:bodyPr/>
        <a:lstStyle/>
        <a:p>
          <a:endParaRPr lang="en-US"/>
        </a:p>
      </dgm:t>
    </dgm:pt>
    <dgm:pt modelId="{D90D5D1B-33CF-4302-BB33-01D3936B0A3A}" type="pres">
      <dgm:prSet presAssocID="{EA24E122-C925-4ABB-9E97-1279607269E7}" presName="hierChild1" presStyleCnt="0">
        <dgm:presLayoutVars>
          <dgm:chPref val="1"/>
          <dgm:dir/>
          <dgm:animOne val="branch"/>
          <dgm:animLvl val="lvl"/>
          <dgm:resizeHandles/>
        </dgm:presLayoutVars>
      </dgm:prSet>
      <dgm:spPr/>
      <dgm:t>
        <a:bodyPr/>
        <a:lstStyle/>
        <a:p>
          <a:endParaRPr lang="en-US"/>
        </a:p>
      </dgm:t>
    </dgm:pt>
    <dgm:pt modelId="{FC24D2BB-C513-4342-9991-C4D2F801B122}" type="pres">
      <dgm:prSet presAssocID="{9B9D28ED-4B8E-4C10-A9D6-199080BAE397}" presName="hierRoot1" presStyleCnt="0"/>
      <dgm:spPr/>
    </dgm:pt>
    <dgm:pt modelId="{2C8A4EBD-5CDD-4CA9-8955-AB848461B2CB}" type="pres">
      <dgm:prSet presAssocID="{9B9D28ED-4B8E-4C10-A9D6-199080BAE397}" presName="composite" presStyleCnt="0"/>
      <dgm:spPr/>
    </dgm:pt>
    <dgm:pt modelId="{32F751BD-70C1-4191-90D4-056CC5E334BB}" type="pres">
      <dgm:prSet presAssocID="{9B9D28ED-4B8E-4C10-A9D6-199080BAE397}" presName="background" presStyleLbl="node0" presStyleIdx="0" presStyleCnt="2"/>
      <dgm:spPr/>
    </dgm:pt>
    <dgm:pt modelId="{62E1967E-0F80-41EB-B428-F68F0C1AFD11}" type="pres">
      <dgm:prSet presAssocID="{9B9D28ED-4B8E-4C10-A9D6-199080BAE397}" presName="text" presStyleLbl="fgAcc0" presStyleIdx="0" presStyleCnt="2">
        <dgm:presLayoutVars>
          <dgm:chPref val="3"/>
        </dgm:presLayoutVars>
      </dgm:prSet>
      <dgm:spPr/>
      <dgm:t>
        <a:bodyPr/>
        <a:lstStyle/>
        <a:p>
          <a:endParaRPr lang="en-US"/>
        </a:p>
      </dgm:t>
    </dgm:pt>
    <dgm:pt modelId="{1107F61E-9B96-4922-8437-2D76E673EDE7}" type="pres">
      <dgm:prSet presAssocID="{9B9D28ED-4B8E-4C10-A9D6-199080BAE397}" presName="hierChild2" presStyleCnt="0"/>
      <dgm:spPr/>
    </dgm:pt>
    <dgm:pt modelId="{6EAFA876-8DED-44F7-BFE0-965EB327FB98}" type="pres">
      <dgm:prSet presAssocID="{DA3F264F-CEDA-4D18-878E-ABC526EF757D}" presName="hierRoot1" presStyleCnt="0"/>
      <dgm:spPr/>
    </dgm:pt>
    <dgm:pt modelId="{96DD9635-83BF-4A47-A202-C11EC7883149}" type="pres">
      <dgm:prSet presAssocID="{DA3F264F-CEDA-4D18-878E-ABC526EF757D}" presName="composite" presStyleCnt="0"/>
      <dgm:spPr/>
    </dgm:pt>
    <dgm:pt modelId="{1ED1E819-B8E4-497F-9896-A385EE32C2E6}" type="pres">
      <dgm:prSet presAssocID="{DA3F264F-CEDA-4D18-878E-ABC526EF757D}" presName="background" presStyleLbl="node0" presStyleIdx="1" presStyleCnt="2"/>
      <dgm:spPr/>
    </dgm:pt>
    <dgm:pt modelId="{895CD273-7B80-4954-83B2-B6A40FB4F742}" type="pres">
      <dgm:prSet presAssocID="{DA3F264F-CEDA-4D18-878E-ABC526EF757D}" presName="text" presStyleLbl="fgAcc0" presStyleIdx="1" presStyleCnt="2">
        <dgm:presLayoutVars>
          <dgm:chPref val="3"/>
        </dgm:presLayoutVars>
      </dgm:prSet>
      <dgm:spPr/>
      <dgm:t>
        <a:bodyPr/>
        <a:lstStyle/>
        <a:p>
          <a:endParaRPr lang="en-US"/>
        </a:p>
      </dgm:t>
    </dgm:pt>
    <dgm:pt modelId="{CCD3CE6C-872C-4BA1-AAC8-08E79670E7D6}" type="pres">
      <dgm:prSet presAssocID="{DA3F264F-CEDA-4D18-878E-ABC526EF757D}" presName="hierChild2" presStyleCnt="0"/>
      <dgm:spPr/>
    </dgm:pt>
  </dgm:ptLst>
  <dgm:cxnLst>
    <dgm:cxn modelId="{85AA6182-3811-469B-B456-BED532F7B494}" type="presOf" srcId="{EA24E122-C925-4ABB-9E97-1279607269E7}" destId="{D90D5D1B-33CF-4302-BB33-01D3936B0A3A}" srcOrd="0" destOrd="0" presId="urn:microsoft.com/office/officeart/2005/8/layout/hierarchy1"/>
    <dgm:cxn modelId="{A0B17C66-99D6-4291-A523-B52CBC87A480}" type="presOf" srcId="{9B9D28ED-4B8E-4C10-A9D6-199080BAE397}" destId="{62E1967E-0F80-41EB-B428-F68F0C1AFD11}" srcOrd="0" destOrd="0" presId="urn:microsoft.com/office/officeart/2005/8/layout/hierarchy1"/>
    <dgm:cxn modelId="{93B44225-9108-4D12-AFF2-A57E019BF65A}" srcId="{EA24E122-C925-4ABB-9E97-1279607269E7}" destId="{DA3F264F-CEDA-4D18-878E-ABC526EF757D}" srcOrd="1" destOrd="0" parTransId="{B28FFBE8-5635-43AB-A751-71942B8C67F8}" sibTransId="{3CBD153F-A9B9-41F6-8E23-17447828F160}"/>
    <dgm:cxn modelId="{F2B9350C-3852-4DBE-8F0A-BD720E345495}" srcId="{EA24E122-C925-4ABB-9E97-1279607269E7}" destId="{9B9D28ED-4B8E-4C10-A9D6-199080BAE397}" srcOrd="0" destOrd="0" parTransId="{D033BF42-10E8-4FE2-AFFA-1DB784859BB9}" sibTransId="{F147549E-0117-4D16-988F-64D2AE992466}"/>
    <dgm:cxn modelId="{49199BFA-1E9C-4708-AFD3-7F8265788DFC}" type="presOf" srcId="{DA3F264F-CEDA-4D18-878E-ABC526EF757D}" destId="{895CD273-7B80-4954-83B2-B6A40FB4F742}" srcOrd="0" destOrd="0" presId="urn:microsoft.com/office/officeart/2005/8/layout/hierarchy1"/>
    <dgm:cxn modelId="{DAFA5F60-4527-4D4B-900A-B0A62F4DB581}" type="presParOf" srcId="{D90D5D1B-33CF-4302-BB33-01D3936B0A3A}" destId="{FC24D2BB-C513-4342-9991-C4D2F801B122}" srcOrd="0" destOrd="0" presId="urn:microsoft.com/office/officeart/2005/8/layout/hierarchy1"/>
    <dgm:cxn modelId="{F9F8E181-3503-49A9-A8D3-74068BC652D4}" type="presParOf" srcId="{FC24D2BB-C513-4342-9991-C4D2F801B122}" destId="{2C8A4EBD-5CDD-4CA9-8955-AB848461B2CB}" srcOrd="0" destOrd="0" presId="urn:microsoft.com/office/officeart/2005/8/layout/hierarchy1"/>
    <dgm:cxn modelId="{0EDDAFD6-9782-495C-BEE1-C8A0CBEC3254}" type="presParOf" srcId="{2C8A4EBD-5CDD-4CA9-8955-AB848461B2CB}" destId="{32F751BD-70C1-4191-90D4-056CC5E334BB}" srcOrd="0" destOrd="0" presId="urn:microsoft.com/office/officeart/2005/8/layout/hierarchy1"/>
    <dgm:cxn modelId="{B0F1CB5A-92F0-4128-98E4-D53643464329}" type="presParOf" srcId="{2C8A4EBD-5CDD-4CA9-8955-AB848461B2CB}" destId="{62E1967E-0F80-41EB-B428-F68F0C1AFD11}" srcOrd="1" destOrd="0" presId="urn:microsoft.com/office/officeart/2005/8/layout/hierarchy1"/>
    <dgm:cxn modelId="{A5CBBBF4-1653-4652-9E0C-8458F650CFF4}" type="presParOf" srcId="{FC24D2BB-C513-4342-9991-C4D2F801B122}" destId="{1107F61E-9B96-4922-8437-2D76E673EDE7}" srcOrd="1" destOrd="0" presId="urn:microsoft.com/office/officeart/2005/8/layout/hierarchy1"/>
    <dgm:cxn modelId="{210E187F-8A98-4960-9C8E-DA233307E844}" type="presParOf" srcId="{D90D5D1B-33CF-4302-BB33-01D3936B0A3A}" destId="{6EAFA876-8DED-44F7-BFE0-965EB327FB98}" srcOrd="1" destOrd="0" presId="urn:microsoft.com/office/officeart/2005/8/layout/hierarchy1"/>
    <dgm:cxn modelId="{F2089BE2-DF72-4CA7-943B-7813E5E238CF}" type="presParOf" srcId="{6EAFA876-8DED-44F7-BFE0-965EB327FB98}" destId="{96DD9635-83BF-4A47-A202-C11EC7883149}" srcOrd="0" destOrd="0" presId="urn:microsoft.com/office/officeart/2005/8/layout/hierarchy1"/>
    <dgm:cxn modelId="{EEF6C0B0-B174-483B-8950-B8B293FB7FF6}" type="presParOf" srcId="{96DD9635-83BF-4A47-A202-C11EC7883149}" destId="{1ED1E819-B8E4-497F-9896-A385EE32C2E6}" srcOrd="0" destOrd="0" presId="urn:microsoft.com/office/officeart/2005/8/layout/hierarchy1"/>
    <dgm:cxn modelId="{E2DF2A41-8C5F-4C74-A433-1154B3735D3F}" type="presParOf" srcId="{96DD9635-83BF-4A47-A202-C11EC7883149}" destId="{895CD273-7B80-4954-83B2-B6A40FB4F742}" srcOrd="1" destOrd="0" presId="urn:microsoft.com/office/officeart/2005/8/layout/hierarchy1"/>
    <dgm:cxn modelId="{EF16A89E-D084-4193-BDE4-12DA96F749A4}" type="presParOf" srcId="{6EAFA876-8DED-44F7-BFE0-965EB327FB98}" destId="{CCD3CE6C-872C-4BA1-AAC8-08E79670E7D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ED11D9-E6D1-4176-9069-E2B4853F60B7}" type="datetimeFigureOut">
              <a:rPr lang="en-US" smtClean="0"/>
              <a:t>11/29/2022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BCF840-EFF3-4BEB-AD25-EC8DD58730E4}" type="slidenum">
              <a:rPr lang="en-US" smtClean="0"/>
              <a:t>‹#›</a:t>
            </a:fld>
            <a:endParaRPr lang="en-US"/>
          </a:p>
        </p:txBody>
      </p:sp>
    </p:spTree>
    <p:extLst>
      <p:ext uri="{BB962C8B-B14F-4D97-AF65-F5344CB8AC3E}">
        <p14:creationId xmlns:p14="http://schemas.microsoft.com/office/powerpoint/2010/main" val="1074905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my name is Wendy Wheeler and I am happy to be here today with you to talk about the use of High flow oxygen in pediatric patients.my back ground is I have 19 years of Emergency nursing and   I am  currently a  critical care transport nurse at Connecticut Childrens  doing inter </a:t>
            </a:r>
            <a:r>
              <a:rPr lang="en-US" dirty="0" err="1"/>
              <a:t>facilty</a:t>
            </a:r>
            <a:r>
              <a:rPr lang="en-US" dirty="0"/>
              <a:t> transport of infants and children.   </a:t>
            </a:r>
          </a:p>
        </p:txBody>
      </p:sp>
      <p:sp>
        <p:nvSpPr>
          <p:cNvPr id="4" name="Slide Number Placeholder 3"/>
          <p:cNvSpPr>
            <a:spLocks noGrp="1"/>
          </p:cNvSpPr>
          <p:nvPr>
            <p:ph type="sldNum" sz="quarter" idx="5"/>
          </p:nvPr>
        </p:nvSpPr>
        <p:spPr/>
        <p:txBody>
          <a:bodyPr/>
          <a:lstStyle/>
          <a:p>
            <a:fld id="{FBBCF840-EFF3-4BEB-AD25-EC8DD58730E4}" type="slidenum">
              <a:rPr lang="en-US" smtClean="0"/>
              <a:t>1</a:t>
            </a:fld>
            <a:endParaRPr lang="en-US"/>
          </a:p>
        </p:txBody>
      </p:sp>
    </p:spTree>
    <p:extLst>
      <p:ext uri="{BB962C8B-B14F-4D97-AF65-F5344CB8AC3E}">
        <p14:creationId xmlns:p14="http://schemas.microsoft.com/office/powerpoint/2010/main" val="1720187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Humidification lessened the energy required and showed weight gain compared to infants on CPAP. Instead of using up energy  to warm the gases they used it to grow </a:t>
            </a:r>
          </a:p>
        </p:txBody>
      </p:sp>
      <p:sp>
        <p:nvSpPr>
          <p:cNvPr id="4" name="Slide Number Placeholder 3"/>
          <p:cNvSpPr>
            <a:spLocks noGrp="1"/>
          </p:cNvSpPr>
          <p:nvPr>
            <p:ph type="sldNum" sz="quarter" idx="5"/>
          </p:nvPr>
        </p:nvSpPr>
        <p:spPr/>
        <p:txBody>
          <a:bodyPr/>
          <a:lstStyle/>
          <a:p>
            <a:fld id="{FBBCF840-EFF3-4BEB-AD25-EC8DD58730E4}" type="slidenum">
              <a:rPr lang="en-US" smtClean="0"/>
              <a:t>13</a:t>
            </a:fld>
            <a:endParaRPr lang="en-US"/>
          </a:p>
        </p:txBody>
      </p:sp>
    </p:spTree>
    <p:extLst>
      <p:ext uri="{BB962C8B-B14F-4D97-AF65-F5344CB8AC3E}">
        <p14:creationId xmlns:p14="http://schemas.microsoft.com/office/powerpoint/2010/main" val="482694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any other treatments that can be or  should be used in conjunction with the high flow oxygen. Keeping in mind that we needed to go to this due to routine measures needing help.  Aerosolized hypertonic saline, chest </a:t>
            </a:r>
            <a:r>
              <a:rPr lang="en-US" dirty="0" err="1"/>
              <a:t>physiotherapy,and</a:t>
            </a:r>
            <a:r>
              <a:rPr lang="en-US" dirty="0"/>
              <a:t> deep suctioning of secretions. Knowing a child needs these interventions is key but we must also allow for rest and less stress to help then to get well so clustering of care should be arranged.  One way to continuously sasses them is to place them on a central monitor with pulse oximetry so they can be watch from outside the room and while at rest.</a:t>
            </a:r>
          </a:p>
        </p:txBody>
      </p:sp>
      <p:sp>
        <p:nvSpPr>
          <p:cNvPr id="4" name="Slide Number Placeholder 3"/>
          <p:cNvSpPr>
            <a:spLocks noGrp="1"/>
          </p:cNvSpPr>
          <p:nvPr>
            <p:ph type="sldNum" sz="quarter" idx="5"/>
          </p:nvPr>
        </p:nvSpPr>
        <p:spPr/>
        <p:txBody>
          <a:bodyPr/>
          <a:lstStyle/>
          <a:p>
            <a:fld id="{FBBCF840-EFF3-4BEB-AD25-EC8DD58730E4}" type="slidenum">
              <a:rPr lang="en-US" smtClean="0"/>
              <a:t>14</a:t>
            </a:fld>
            <a:endParaRPr lang="en-US"/>
          </a:p>
        </p:txBody>
      </p:sp>
    </p:spTree>
    <p:extLst>
      <p:ext uri="{BB962C8B-B14F-4D97-AF65-F5344CB8AC3E}">
        <p14:creationId xmlns:p14="http://schemas.microsoft.com/office/powerpoint/2010/main" val="2308680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go to start weaning a patient  it may not work. We must evaluate the patient before and during the wean to make sure they remain stable. Keeping in mind it is not just their vital signs  but also their work of breathing  that must be evaluated. They may not and probably won’t have a oxygen saturation of 100% at first as you start to wean  but we must aim for a saturation of 92% or more.</a:t>
            </a:r>
          </a:p>
        </p:txBody>
      </p:sp>
      <p:sp>
        <p:nvSpPr>
          <p:cNvPr id="4" name="Slide Number Placeholder 3"/>
          <p:cNvSpPr>
            <a:spLocks noGrp="1"/>
          </p:cNvSpPr>
          <p:nvPr>
            <p:ph type="sldNum" sz="quarter" idx="5"/>
          </p:nvPr>
        </p:nvSpPr>
        <p:spPr/>
        <p:txBody>
          <a:bodyPr/>
          <a:lstStyle/>
          <a:p>
            <a:fld id="{FBBCF840-EFF3-4BEB-AD25-EC8DD58730E4}" type="slidenum">
              <a:rPr lang="en-US" smtClean="0"/>
              <a:t>15</a:t>
            </a:fld>
            <a:endParaRPr lang="en-US"/>
          </a:p>
        </p:txBody>
      </p:sp>
    </p:spTree>
    <p:extLst>
      <p:ext uri="{BB962C8B-B14F-4D97-AF65-F5344CB8AC3E}">
        <p14:creationId xmlns:p14="http://schemas.microsoft.com/office/powerpoint/2010/main" val="1771203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see many children with respiratory illnesses  throughout the year with peaks in  spring and fall, although in my area  we have noticed  an increase at an earlier time form typical start.  Respiratory illnesses can be  viral of bacterial but will need some of the same interventions. </a:t>
            </a:r>
          </a:p>
        </p:txBody>
      </p:sp>
      <p:sp>
        <p:nvSpPr>
          <p:cNvPr id="4" name="Slide Number Placeholder 3"/>
          <p:cNvSpPr>
            <a:spLocks noGrp="1"/>
          </p:cNvSpPr>
          <p:nvPr>
            <p:ph type="sldNum" sz="quarter" idx="5"/>
          </p:nvPr>
        </p:nvSpPr>
        <p:spPr/>
        <p:txBody>
          <a:bodyPr/>
          <a:lstStyle/>
          <a:p>
            <a:fld id="{FBBCF840-EFF3-4BEB-AD25-EC8DD58730E4}" type="slidenum">
              <a:rPr lang="en-US" smtClean="0"/>
              <a:t>2</a:t>
            </a:fld>
            <a:endParaRPr lang="en-US"/>
          </a:p>
        </p:txBody>
      </p:sp>
    </p:spTree>
    <p:extLst>
      <p:ext uri="{BB962C8B-B14F-4D97-AF65-F5344CB8AC3E}">
        <p14:creationId xmlns:p14="http://schemas.microsoft.com/office/powerpoint/2010/main" val="3010005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see there are many tools we have to chose from. We must evaluate the need to best help a child to not need intubation. While this list has many things there are more that maybe needed such as antibiotics. We don’t always need the bigger resources such as high flow  when a simple nasal cannula may  work. But we are here to speak specifically about high flow oxygen.</a:t>
            </a:r>
          </a:p>
        </p:txBody>
      </p:sp>
      <p:sp>
        <p:nvSpPr>
          <p:cNvPr id="4" name="Slide Number Placeholder 3"/>
          <p:cNvSpPr>
            <a:spLocks noGrp="1"/>
          </p:cNvSpPr>
          <p:nvPr>
            <p:ph type="sldNum" sz="quarter" idx="5"/>
          </p:nvPr>
        </p:nvSpPr>
        <p:spPr/>
        <p:txBody>
          <a:bodyPr/>
          <a:lstStyle/>
          <a:p>
            <a:fld id="{FBBCF840-EFF3-4BEB-AD25-EC8DD58730E4}" type="slidenum">
              <a:rPr lang="en-US" smtClean="0"/>
              <a:t>4</a:t>
            </a:fld>
            <a:endParaRPr lang="en-US"/>
          </a:p>
        </p:txBody>
      </p:sp>
    </p:spTree>
    <p:extLst>
      <p:ext uri="{BB962C8B-B14F-4D97-AF65-F5344CB8AC3E}">
        <p14:creationId xmlns:p14="http://schemas.microsoft.com/office/powerpoint/2010/main" val="2131491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when do we intervene ? Just like in the adult world a good assessment is needed. And frequent  reevaluation is key. Knowing what normal pediatric vital signs are and how to assess  child  is important.</a:t>
            </a:r>
          </a:p>
        </p:txBody>
      </p:sp>
      <p:sp>
        <p:nvSpPr>
          <p:cNvPr id="4" name="Slide Number Placeholder 3"/>
          <p:cNvSpPr>
            <a:spLocks noGrp="1"/>
          </p:cNvSpPr>
          <p:nvPr>
            <p:ph type="sldNum" sz="quarter" idx="5"/>
          </p:nvPr>
        </p:nvSpPr>
        <p:spPr/>
        <p:txBody>
          <a:bodyPr/>
          <a:lstStyle/>
          <a:p>
            <a:fld id="{FBBCF840-EFF3-4BEB-AD25-EC8DD58730E4}" type="slidenum">
              <a:rPr lang="en-US" smtClean="0"/>
              <a:t>5</a:t>
            </a:fld>
            <a:endParaRPr lang="en-US"/>
          </a:p>
        </p:txBody>
      </p:sp>
    </p:spTree>
    <p:extLst>
      <p:ext uri="{BB962C8B-B14F-4D97-AF65-F5344CB8AC3E}">
        <p14:creationId xmlns:p14="http://schemas.microsoft.com/office/powerpoint/2010/main" val="3783995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go into a room and see a child like this what do you think?  What should we do next?</a:t>
            </a:r>
          </a:p>
        </p:txBody>
      </p:sp>
      <p:sp>
        <p:nvSpPr>
          <p:cNvPr id="4" name="Slide Number Placeholder 3"/>
          <p:cNvSpPr>
            <a:spLocks noGrp="1"/>
          </p:cNvSpPr>
          <p:nvPr>
            <p:ph type="sldNum" sz="quarter" idx="5"/>
          </p:nvPr>
        </p:nvSpPr>
        <p:spPr/>
        <p:txBody>
          <a:bodyPr/>
          <a:lstStyle/>
          <a:p>
            <a:fld id="{FBBCF840-EFF3-4BEB-AD25-EC8DD58730E4}" type="slidenum">
              <a:rPr lang="en-US" smtClean="0"/>
              <a:t>7</a:t>
            </a:fld>
            <a:endParaRPr lang="en-US"/>
          </a:p>
        </p:txBody>
      </p:sp>
    </p:spTree>
    <p:extLst>
      <p:ext uri="{BB962C8B-B14F-4D97-AF65-F5344CB8AC3E}">
        <p14:creationId xmlns:p14="http://schemas.microsoft.com/office/powerpoint/2010/main" val="2301612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While High flow may or may not  help to improve PEEP, it does help with gas exchange in the lungs</a:t>
            </a:r>
          </a:p>
        </p:txBody>
      </p:sp>
      <p:sp>
        <p:nvSpPr>
          <p:cNvPr id="4" name="Slide Number Placeholder 3"/>
          <p:cNvSpPr>
            <a:spLocks noGrp="1"/>
          </p:cNvSpPr>
          <p:nvPr>
            <p:ph type="sldNum" sz="quarter" idx="5"/>
          </p:nvPr>
        </p:nvSpPr>
        <p:spPr/>
        <p:txBody>
          <a:bodyPr/>
          <a:lstStyle/>
          <a:p>
            <a:fld id="{FBBCF840-EFF3-4BEB-AD25-EC8DD58730E4}" type="slidenum">
              <a:rPr lang="en-US" smtClean="0"/>
              <a:t>8</a:t>
            </a:fld>
            <a:endParaRPr lang="en-US"/>
          </a:p>
        </p:txBody>
      </p:sp>
    </p:spTree>
    <p:extLst>
      <p:ext uri="{BB962C8B-B14F-4D97-AF65-F5344CB8AC3E}">
        <p14:creationId xmlns:p14="http://schemas.microsoft.com/office/powerpoint/2010/main" val="3630729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different brands of high flow equipment. Know what your hospital uses. Become familiar with them and know your hospital protocols</a:t>
            </a:r>
          </a:p>
        </p:txBody>
      </p:sp>
      <p:sp>
        <p:nvSpPr>
          <p:cNvPr id="4" name="Slide Number Placeholder 3"/>
          <p:cNvSpPr>
            <a:spLocks noGrp="1"/>
          </p:cNvSpPr>
          <p:nvPr>
            <p:ph type="sldNum" sz="quarter" idx="5"/>
          </p:nvPr>
        </p:nvSpPr>
        <p:spPr/>
        <p:txBody>
          <a:bodyPr/>
          <a:lstStyle/>
          <a:p>
            <a:fld id="{FBBCF840-EFF3-4BEB-AD25-EC8DD58730E4}" type="slidenum">
              <a:rPr lang="en-US" smtClean="0"/>
              <a:t>9</a:t>
            </a:fld>
            <a:endParaRPr lang="en-US"/>
          </a:p>
        </p:txBody>
      </p:sp>
    </p:spTree>
    <p:extLst>
      <p:ext uri="{BB962C8B-B14F-4D97-AF65-F5344CB8AC3E}">
        <p14:creationId xmlns:p14="http://schemas.microsoft.com/office/powerpoint/2010/main" val="338376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illustration of what we use at my hospital. We use a similar set up along with our ventilator while in transport. Some of the benefits of using high flow oxygen are increased patient comfort, is non-invasive and patients can continue to talk, eat and drink</a:t>
            </a:r>
          </a:p>
        </p:txBody>
      </p:sp>
      <p:sp>
        <p:nvSpPr>
          <p:cNvPr id="4" name="Slide Number Placeholder 3"/>
          <p:cNvSpPr>
            <a:spLocks noGrp="1"/>
          </p:cNvSpPr>
          <p:nvPr>
            <p:ph type="sldNum" sz="quarter" idx="5"/>
          </p:nvPr>
        </p:nvSpPr>
        <p:spPr/>
        <p:txBody>
          <a:bodyPr/>
          <a:lstStyle/>
          <a:p>
            <a:fld id="{FBBCF840-EFF3-4BEB-AD25-EC8DD58730E4}" type="slidenum">
              <a:rPr lang="en-US" smtClean="0"/>
              <a:t>10</a:t>
            </a:fld>
            <a:endParaRPr lang="en-US"/>
          </a:p>
        </p:txBody>
      </p:sp>
    </p:spTree>
    <p:extLst>
      <p:ext uri="{BB962C8B-B14F-4D97-AF65-F5344CB8AC3E}">
        <p14:creationId xmlns:p14="http://schemas.microsoft.com/office/powerpoint/2010/main" val="3733010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my hospital for a patient to be on a med/surg floor  we have a flow rates of less than or equal to 3LPM/kg ( Max of 45LPM) for flow rates above an attending must be consulted. Max FiO2 of 50%</a:t>
            </a:r>
          </a:p>
        </p:txBody>
      </p:sp>
      <p:sp>
        <p:nvSpPr>
          <p:cNvPr id="4" name="Slide Number Placeholder 3"/>
          <p:cNvSpPr>
            <a:spLocks noGrp="1"/>
          </p:cNvSpPr>
          <p:nvPr>
            <p:ph type="sldNum" sz="quarter" idx="5"/>
          </p:nvPr>
        </p:nvSpPr>
        <p:spPr/>
        <p:txBody>
          <a:bodyPr/>
          <a:lstStyle/>
          <a:p>
            <a:fld id="{FBBCF840-EFF3-4BEB-AD25-EC8DD58730E4}" type="slidenum">
              <a:rPr lang="en-US" smtClean="0"/>
              <a:t>11</a:t>
            </a:fld>
            <a:endParaRPr lang="en-US"/>
          </a:p>
        </p:txBody>
      </p:sp>
    </p:spTree>
    <p:extLst>
      <p:ext uri="{BB962C8B-B14F-4D97-AF65-F5344CB8AC3E}">
        <p14:creationId xmlns:p14="http://schemas.microsoft.com/office/powerpoint/2010/main" val="36025022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BE612E80-0277-4D0C-BA7B-72B8B6432CEE}" type="datetimeFigureOut">
              <a:rPr lang="en-US" smtClean="0"/>
              <a:t>11/29/2022</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4A81A93B-27F0-4BB5-8239-39CC4EDF350B}" type="slidenum">
              <a:rPr lang="en-US" smtClean="0"/>
              <a:t>‹#›</a:t>
            </a:fld>
            <a:endParaRPr lang="en-US" dirty="0"/>
          </a:p>
        </p:txBody>
      </p:sp>
    </p:spTree>
    <p:extLst>
      <p:ext uri="{BB962C8B-B14F-4D97-AF65-F5344CB8AC3E}">
        <p14:creationId xmlns:p14="http://schemas.microsoft.com/office/powerpoint/2010/main" val="3814204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612E80-0277-4D0C-BA7B-72B8B6432CEE}" type="datetimeFigureOut">
              <a:rPr lang="en-US" smtClean="0"/>
              <a:t>11/29/2022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A81A93B-27F0-4BB5-8239-39CC4EDF350B}" type="slidenum">
              <a:rPr lang="en-US" smtClean="0"/>
              <a:t>‹#›</a:t>
            </a:fld>
            <a:endParaRPr lang="en-US" dirty="0"/>
          </a:p>
        </p:txBody>
      </p:sp>
    </p:spTree>
    <p:extLst>
      <p:ext uri="{BB962C8B-B14F-4D97-AF65-F5344CB8AC3E}">
        <p14:creationId xmlns:p14="http://schemas.microsoft.com/office/powerpoint/2010/main" val="1137146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E612E80-0277-4D0C-BA7B-72B8B6432CEE}" type="datetimeFigureOut">
              <a:rPr lang="en-US" smtClean="0"/>
              <a:t>11/29/2022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A81A93B-27F0-4BB5-8239-39CC4EDF350B}" type="slidenum">
              <a:rPr lang="en-US" smtClean="0"/>
              <a:t>‹#›</a:t>
            </a:fld>
            <a:endParaRPr lang="en-US" dirty="0"/>
          </a:p>
        </p:txBody>
      </p:sp>
    </p:spTree>
    <p:extLst>
      <p:ext uri="{BB962C8B-B14F-4D97-AF65-F5344CB8AC3E}">
        <p14:creationId xmlns:p14="http://schemas.microsoft.com/office/powerpoint/2010/main" val="961323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E612E80-0277-4D0C-BA7B-72B8B6432CEE}" type="datetimeFigureOut">
              <a:rPr lang="en-US" smtClean="0"/>
              <a:t>11/29/2022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A81A93B-27F0-4BB5-8239-39CC4EDF350B}" type="slidenum">
              <a:rPr lang="en-US" smtClean="0"/>
              <a:t>‹#›</a:t>
            </a:fld>
            <a:endParaRPr lang="en-US" dirty="0"/>
          </a:p>
        </p:txBody>
      </p:sp>
    </p:spTree>
    <p:extLst>
      <p:ext uri="{BB962C8B-B14F-4D97-AF65-F5344CB8AC3E}">
        <p14:creationId xmlns:p14="http://schemas.microsoft.com/office/powerpoint/2010/main" val="511144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612E80-0277-4D0C-BA7B-72B8B6432CEE}" type="datetimeFigureOut">
              <a:rPr lang="en-US" smtClean="0"/>
              <a:t>11/29/2022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A81A93B-27F0-4BB5-8239-39CC4EDF350B}" type="slidenum">
              <a:rPr lang="en-US" smtClean="0"/>
              <a:t>‹#›</a:t>
            </a:fld>
            <a:endParaRPr lang="en-US" dirty="0"/>
          </a:p>
        </p:txBody>
      </p:sp>
    </p:spTree>
    <p:extLst>
      <p:ext uri="{BB962C8B-B14F-4D97-AF65-F5344CB8AC3E}">
        <p14:creationId xmlns:p14="http://schemas.microsoft.com/office/powerpoint/2010/main" val="32341311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E612E80-0277-4D0C-BA7B-72B8B6432CEE}" type="datetimeFigureOut">
              <a:rPr lang="en-US" smtClean="0"/>
              <a:t>11/29/2022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A81A93B-27F0-4BB5-8239-39CC4EDF350B}" type="slidenum">
              <a:rPr lang="en-US" smtClean="0"/>
              <a:t>‹#›</a:t>
            </a:fld>
            <a:endParaRPr lang="en-US" dirty="0"/>
          </a:p>
        </p:txBody>
      </p:sp>
    </p:spTree>
    <p:extLst>
      <p:ext uri="{BB962C8B-B14F-4D97-AF65-F5344CB8AC3E}">
        <p14:creationId xmlns:p14="http://schemas.microsoft.com/office/powerpoint/2010/main" val="33076790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E612E80-0277-4D0C-BA7B-72B8B6432CEE}" type="datetimeFigureOut">
              <a:rPr lang="en-US" smtClean="0"/>
              <a:t>11/29/2022</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4A81A93B-27F0-4BB5-8239-39CC4EDF350B}" type="slidenum">
              <a:rPr lang="en-US" smtClean="0"/>
              <a:t>‹#›</a:t>
            </a:fld>
            <a:endParaRPr lang="en-US" dirty="0"/>
          </a:p>
        </p:txBody>
      </p:sp>
    </p:spTree>
    <p:extLst>
      <p:ext uri="{BB962C8B-B14F-4D97-AF65-F5344CB8AC3E}">
        <p14:creationId xmlns:p14="http://schemas.microsoft.com/office/powerpoint/2010/main" val="1828050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BE612E80-0277-4D0C-BA7B-72B8B6432CEE}" type="datetimeFigureOut">
              <a:rPr lang="en-US" smtClean="0"/>
              <a:t>11/29/2022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81A93B-27F0-4BB5-8239-39CC4EDF350B}" type="slidenum">
              <a:rPr lang="en-US" smtClean="0"/>
              <a:t>‹#›</a:t>
            </a:fld>
            <a:endParaRPr lang="en-US" dirty="0"/>
          </a:p>
        </p:txBody>
      </p:sp>
    </p:spTree>
    <p:extLst>
      <p:ext uri="{BB962C8B-B14F-4D97-AF65-F5344CB8AC3E}">
        <p14:creationId xmlns:p14="http://schemas.microsoft.com/office/powerpoint/2010/main" val="6279622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BE612E80-0277-4D0C-BA7B-72B8B6432CEE}" type="datetimeFigureOut">
              <a:rPr lang="en-US" smtClean="0"/>
              <a:t>11/29/2022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A81A93B-27F0-4BB5-8239-39CC4EDF350B}" type="slidenum">
              <a:rPr lang="en-US" smtClean="0"/>
              <a:t>‹#›</a:t>
            </a:fld>
            <a:endParaRPr lang="en-US" dirty="0"/>
          </a:p>
        </p:txBody>
      </p:sp>
    </p:spTree>
    <p:extLst>
      <p:ext uri="{BB962C8B-B14F-4D97-AF65-F5344CB8AC3E}">
        <p14:creationId xmlns:p14="http://schemas.microsoft.com/office/powerpoint/2010/main" val="797989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612E80-0277-4D0C-BA7B-72B8B6432CEE}" type="datetimeFigureOut">
              <a:rPr lang="en-US" smtClean="0"/>
              <a:t>11/29/2022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81A93B-27F0-4BB5-8239-39CC4EDF350B}" type="slidenum">
              <a:rPr lang="en-US" smtClean="0"/>
              <a:t>‹#›</a:t>
            </a:fld>
            <a:endParaRPr lang="en-US" dirty="0"/>
          </a:p>
        </p:txBody>
      </p:sp>
    </p:spTree>
    <p:extLst>
      <p:ext uri="{BB962C8B-B14F-4D97-AF65-F5344CB8AC3E}">
        <p14:creationId xmlns:p14="http://schemas.microsoft.com/office/powerpoint/2010/main" val="2372127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612E80-0277-4D0C-BA7B-72B8B6432CEE}" type="datetimeFigureOut">
              <a:rPr lang="en-US" smtClean="0"/>
              <a:t>11/29/2022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A81A93B-27F0-4BB5-8239-39CC4EDF350B}" type="slidenum">
              <a:rPr lang="en-US" smtClean="0"/>
              <a:t>‹#›</a:t>
            </a:fld>
            <a:endParaRPr lang="en-US" dirty="0"/>
          </a:p>
        </p:txBody>
      </p:sp>
    </p:spTree>
    <p:extLst>
      <p:ext uri="{BB962C8B-B14F-4D97-AF65-F5344CB8AC3E}">
        <p14:creationId xmlns:p14="http://schemas.microsoft.com/office/powerpoint/2010/main" val="1310789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E612E80-0277-4D0C-BA7B-72B8B6432CEE}" type="datetimeFigureOut">
              <a:rPr lang="en-US" smtClean="0"/>
              <a:t>11/29/2022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81A93B-27F0-4BB5-8239-39CC4EDF350B}" type="slidenum">
              <a:rPr lang="en-US" smtClean="0"/>
              <a:t>‹#›</a:t>
            </a:fld>
            <a:endParaRPr lang="en-US" dirty="0"/>
          </a:p>
        </p:txBody>
      </p:sp>
    </p:spTree>
    <p:extLst>
      <p:ext uri="{BB962C8B-B14F-4D97-AF65-F5344CB8AC3E}">
        <p14:creationId xmlns:p14="http://schemas.microsoft.com/office/powerpoint/2010/main" val="1862714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612E80-0277-4D0C-BA7B-72B8B6432CEE}" type="datetimeFigureOut">
              <a:rPr lang="en-US" smtClean="0"/>
              <a:t>11/29/2022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A81A93B-27F0-4BB5-8239-39CC4EDF350B}" type="slidenum">
              <a:rPr lang="en-US" smtClean="0"/>
              <a:t>‹#›</a:t>
            </a:fld>
            <a:endParaRPr lang="en-US" dirty="0"/>
          </a:p>
        </p:txBody>
      </p:sp>
    </p:spTree>
    <p:extLst>
      <p:ext uri="{BB962C8B-B14F-4D97-AF65-F5344CB8AC3E}">
        <p14:creationId xmlns:p14="http://schemas.microsoft.com/office/powerpoint/2010/main" val="3939160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E612E80-0277-4D0C-BA7B-72B8B6432CEE}" type="datetimeFigureOut">
              <a:rPr lang="en-US" smtClean="0"/>
              <a:t>11/29/2022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A81A93B-27F0-4BB5-8239-39CC4EDF350B}" type="slidenum">
              <a:rPr lang="en-US" smtClean="0"/>
              <a:t>‹#›</a:t>
            </a:fld>
            <a:endParaRPr lang="en-US" dirty="0"/>
          </a:p>
        </p:txBody>
      </p:sp>
    </p:spTree>
    <p:extLst>
      <p:ext uri="{BB962C8B-B14F-4D97-AF65-F5344CB8AC3E}">
        <p14:creationId xmlns:p14="http://schemas.microsoft.com/office/powerpoint/2010/main" val="23473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612E80-0277-4D0C-BA7B-72B8B6432CEE}" type="datetimeFigureOut">
              <a:rPr lang="en-US" smtClean="0"/>
              <a:t>11/29/2022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4A81A93B-27F0-4BB5-8239-39CC4EDF350B}" type="slidenum">
              <a:rPr lang="en-US" smtClean="0"/>
              <a:t>‹#›</a:t>
            </a:fld>
            <a:endParaRPr lang="en-US" dirty="0"/>
          </a:p>
        </p:txBody>
      </p:sp>
    </p:spTree>
    <p:extLst>
      <p:ext uri="{BB962C8B-B14F-4D97-AF65-F5344CB8AC3E}">
        <p14:creationId xmlns:p14="http://schemas.microsoft.com/office/powerpoint/2010/main" val="3702861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612E80-0277-4D0C-BA7B-72B8B6432CEE}" type="datetimeFigureOut">
              <a:rPr lang="en-US" smtClean="0"/>
              <a:t>11/29/2022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A81A93B-27F0-4BB5-8239-39CC4EDF350B}" type="slidenum">
              <a:rPr lang="en-US" smtClean="0"/>
              <a:t>‹#›</a:t>
            </a:fld>
            <a:endParaRPr lang="en-US" dirty="0"/>
          </a:p>
        </p:txBody>
      </p:sp>
    </p:spTree>
    <p:extLst>
      <p:ext uri="{BB962C8B-B14F-4D97-AF65-F5344CB8AC3E}">
        <p14:creationId xmlns:p14="http://schemas.microsoft.com/office/powerpoint/2010/main" val="2733596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612E80-0277-4D0C-BA7B-72B8B6432CEE}" type="datetimeFigureOut">
              <a:rPr lang="en-US" smtClean="0"/>
              <a:t>11/29/2022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A81A93B-27F0-4BB5-8239-39CC4EDF350B}" type="slidenum">
              <a:rPr lang="en-US" smtClean="0"/>
              <a:t>‹#›</a:t>
            </a:fld>
            <a:endParaRPr lang="en-US" dirty="0"/>
          </a:p>
        </p:txBody>
      </p:sp>
    </p:spTree>
    <p:extLst>
      <p:ext uri="{BB962C8B-B14F-4D97-AF65-F5344CB8AC3E}">
        <p14:creationId xmlns:p14="http://schemas.microsoft.com/office/powerpoint/2010/main" val="4286885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BE612E80-0277-4D0C-BA7B-72B8B6432CEE}" type="datetimeFigureOut">
              <a:rPr lang="en-US" smtClean="0"/>
              <a:t>11/29/2022</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4A81A93B-27F0-4BB5-8239-39CC4EDF350B}" type="slidenum">
              <a:rPr lang="en-US" smtClean="0"/>
              <a:t>‹#›</a:t>
            </a:fld>
            <a:endParaRPr lang="en-US" dirty="0"/>
          </a:p>
        </p:txBody>
      </p:sp>
    </p:spTree>
    <p:extLst>
      <p:ext uri="{BB962C8B-B14F-4D97-AF65-F5344CB8AC3E}">
        <p14:creationId xmlns:p14="http://schemas.microsoft.com/office/powerpoint/2010/main" val="249294539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hyperlink" Target="https://www.clinicalkey.com/#!/content/playContent/1-s2.0-S0954611109001322?returnurl=https:%2F%2Flinkinghub.elsevier.com%2Fretrieve%2Fpii%2FS0954611109001322%3Fshowall%3Dtrue&amp;referrer=https:%2F%2Fwww.ncbi.nlm.nih.gov%2F" TargetMode="External"/><Relationship Id="rId2" Type="http://schemas.openxmlformats.org/officeDocument/2006/relationships/hyperlink" Target="https://www.clinicalkey.com/service/content/pdf/watermarked/1-s2.0-S0954611109001322.pdf?locale=en_US&amp;searchIndex=" TargetMode="External"/><Relationship Id="rId1" Type="http://schemas.openxmlformats.org/officeDocument/2006/relationships/slideLayout" Target="../slideLayouts/slideLayout2.xml"/><Relationship Id="rId5" Type="http://schemas.openxmlformats.org/officeDocument/2006/relationships/hyperlink" Target="https://pubmed.ncbi.nlm.nih.gov/27741041/" TargetMode="External"/><Relationship Id="rId4" Type="http://schemas.openxmlformats.org/officeDocument/2006/relationships/hyperlink" Target="https://www.nejm.org/doi/10.1056/NEJMoa1714855?url_ver=Z39.88-2003&amp;rfr_id=ori:rid:crossref.org&amp;rfr_dat=cr_pub++0pubmed"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97AF55-2E33-6C1A-985D-D0472D6FBCD0}"/>
              </a:ext>
            </a:extLst>
          </p:cNvPr>
          <p:cNvSpPr>
            <a:spLocks noGrp="1"/>
          </p:cNvSpPr>
          <p:nvPr>
            <p:ph type="ctrTitle"/>
          </p:nvPr>
        </p:nvSpPr>
        <p:spPr/>
        <p:txBody>
          <a:bodyPr>
            <a:normAutofit fontScale="90000"/>
          </a:bodyPr>
          <a:lstStyle/>
          <a:p>
            <a:r>
              <a:rPr lang="en-US" dirty="0"/>
              <a:t>The Pediatric Patient on High Flow: When to Intervene and When to Wean</a:t>
            </a:r>
          </a:p>
        </p:txBody>
      </p:sp>
      <p:sp>
        <p:nvSpPr>
          <p:cNvPr id="3" name="Subtitle 2">
            <a:extLst>
              <a:ext uri="{FF2B5EF4-FFF2-40B4-BE49-F238E27FC236}">
                <a16:creationId xmlns:a16="http://schemas.microsoft.com/office/drawing/2014/main" xmlns="" id="{55A1CFB9-5D4F-6743-C410-FF3E942F427F}"/>
              </a:ext>
            </a:extLst>
          </p:cNvPr>
          <p:cNvSpPr>
            <a:spLocks noGrp="1"/>
          </p:cNvSpPr>
          <p:nvPr>
            <p:ph type="subTitle" idx="1"/>
          </p:nvPr>
        </p:nvSpPr>
        <p:spPr/>
        <p:txBody>
          <a:bodyPr/>
          <a:lstStyle/>
          <a:p>
            <a:endParaRPr lang="en-US" dirty="0"/>
          </a:p>
          <a:p>
            <a:r>
              <a:rPr lang="en-US" dirty="0"/>
              <a:t>Wendy Wheeler MA,BSN,RN,EMT,CEN,CPEN, NHDP-BC</a:t>
            </a:r>
          </a:p>
        </p:txBody>
      </p:sp>
    </p:spTree>
    <p:extLst>
      <p:ext uri="{BB962C8B-B14F-4D97-AF65-F5344CB8AC3E}">
        <p14:creationId xmlns:p14="http://schemas.microsoft.com/office/powerpoint/2010/main" val="939194054"/>
      </p:ext>
    </p:extLst>
  </p:cSld>
  <p:clrMapOvr>
    <a:masterClrMapping/>
  </p:clrMapOvr>
  <mc:AlternateContent xmlns:mc="http://schemas.openxmlformats.org/markup-compatibility/2006" xmlns:p14="http://schemas.microsoft.com/office/powerpoint/2010/main">
    <mc:Choice Requires="p14">
      <p:transition spd="slow" p14:dur="2000" advTm="29966"/>
    </mc:Choice>
    <mc:Fallback xmlns="">
      <p:transition spd="slow" advTm="2996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xmlns="" id="{FAEF28A3-012D-4640-B8B8-1EF6EAF7233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58000"/>
            <a:chOff x="0" y="0"/>
            <a:chExt cx="12192000" cy="6858000"/>
          </a:xfrm>
        </p:grpSpPr>
        <p:sp>
          <p:nvSpPr>
            <p:cNvPr id="18" name="Rectangle 17">
              <a:extLst>
                <a:ext uri="{FF2B5EF4-FFF2-40B4-BE49-F238E27FC236}">
                  <a16:creationId xmlns:a16="http://schemas.microsoft.com/office/drawing/2014/main" xmlns="" id="{F3B2F1C2-14D3-4A53-B329-323795BCFD5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Oval 18">
              <a:extLst>
                <a:ext uri="{FF2B5EF4-FFF2-40B4-BE49-F238E27FC236}">
                  <a16:creationId xmlns:a16="http://schemas.microsoft.com/office/drawing/2014/main" xmlns="" id="{194E879E-1515-4211-8F1B-B68A92B2C20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xmlns="" id="{F7137E7D-1F4E-498A-97D1-0E1FE6FC6F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a:extLst>
                <a:ext uri="{FF2B5EF4-FFF2-40B4-BE49-F238E27FC236}">
                  <a16:creationId xmlns:a16="http://schemas.microsoft.com/office/drawing/2014/main" xmlns="" id="{91375183-B6E5-43E0-B28F-39EC908385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a:extLst>
                <a:ext uri="{FF2B5EF4-FFF2-40B4-BE49-F238E27FC236}">
                  <a16:creationId xmlns:a16="http://schemas.microsoft.com/office/drawing/2014/main" xmlns="" id="{267F36BD-A8AF-4304-A662-1007CC1748D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a:extLst>
                <a:ext uri="{FF2B5EF4-FFF2-40B4-BE49-F238E27FC236}">
                  <a16:creationId xmlns:a16="http://schemas.microsoft.com/office/drawing/2014/main" xmlns="" id="{15D9095F-2809-4A90-A032-250AC21C35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Freeform 5">
              <a:extLst>
                <a:ext uri="{FF2B5EF4-FFF2-40B4-BE49-F238E27FC236}">
                  <a16:creationId xmlns:a16="http://schemas.microsoft.com/office/drawing/2014/main" xmlns="" id="{9027D7BF-C282-4477-A406-245C3F26521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5">
              <a:extLst>
                <a:ext uri="{FF2B5EF4-FFF2-40B4-BE49-F238E27FC236}">
                  <a16:creationId xmlns:a16="http://schemas.microsoft.com/office/drawing/2014/main" xmlns="" id="{AC3C43D8-426E-472E-A8E8-C41BF7A876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6" name="Freeform 5">
              <a:extLst>
                <a:ext uri="{FF2B5EF4-FFF2-40B4-BE49-F238E27FC236}">
                  <a16:creationId xmlns:a16="http://schemas.microsoft.com/office/drawing/2014/main" xmlns="" id="{52DCAE0E-B8DE-4C42-A48F-FA0C8345AC9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8" name="Rectangle 27">
            <a:extLst>
              <a:ext uri="{FF2B5EF4-FFF2-40B4-BE49-F238E27FC236}">
                <a16:creationId xmlns:a16="http://schemas.microsoft.com/office/drawing/2014/main" xmlns="" id="{59647F54-801D-44AB-8284-EDDFF77631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xmlns="" id="{510C9632-BB6F-48EE-AB65-501878BA5D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587"/>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32" name="Freeform: Shape 31">
            <a:extLst>
              <a:ext uri="{FF2B5EF4-FFF2-40B4-BE49-F238E27FC236}">
                <a16:creationId xmlns:a16="http://schemas.microsoft.com/office/drawing/2014/main" xmlns="" id="{4EC8AAB6-953B-4D29-9967-3C44D06BB4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34" name="Freeform 5">
            <a:extLst>
              <a:ext uri="{FF2B5EF4-FFF2-40B4-BE49-F238E27FC236}">
                <a16:creationId xmlns:a16="http://schemas.microsoft.com/office/drawing/2014/main" xmlns="" id="{C89ED458-2326-40DC-9C7B-1A717B6551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xmlns="" id="{F631605B-76EE-DB66-9BE9-648F9D300B7E}"/>
              </a:ext>
            </a:extLst>
          </p:cNvPr>
          <p:cNvSpPr>
            <a:spLocks noGrp="1"/>
          </p:cNvSpPr>
          <p:nvPr>
            <p:ph type="title"/>
          </p:nvPr>
        </p:nvSpPr>
        <p:spPr>
          <a:xfrm>
            <a:off x="1154955" y="973668"/>
            <a:ext cx="2942210" cy="1020232"/>
          </a:xfrm>
        </p:spPr>
        <p:txBody>
          <a:bodyPr vert="horz" lIns="91440" tIns="45720" rIns="91440" bIns="45720" rtlCol="0" anchor="ctr">
            <a:normAutofit/>
          </a:bodyPr>
          <a:lstStyle/>
          <a:p>
            <a:pPr>
              <a:lnSpc>
                <a:spcPct val="90000"/>
              </a:lnSpc>
            </a:pPr>
            <a:r>
              <a:rPr lang="en-US" sz="3300">
                <a:solidFill>
                  <a:schemeClr val="tx1"/>
                </a:solidFill>
              </a:rPr>
              <a:t>Connecticut Children’s</a:t>
            </a:r>
          </a:p>
        </p:txBody>
      </p:sp>
      <p:pic>
        <p:nvPicPr>
          <p:cNvPr id="12" name="Picture Placeholder 11">
            <a:extLst>
              <a:ext uri="{FF2B5EF4-FFF2-40B4-BE49-F238E27FC236}">
                <a16:creationId xmlns:a16="http://schemas.microsoft.com/office/drawing/2014/main" xmlns="" id="{32BCC79B-5077-A576-C08B-F70D957A7D34}"/>
              </a:ext>
            </a:extLst>
          </p:cNvPr>
          <p:cNvPicPr>
            <a:picLocks noGrp="1" noChangeAspect="1"/>
          </p:cNvPicPr>
          <p:nvPr>
            <p:ph type="pic" idx="1"/>
          </p:nvPr>
        </p:nvPicPr>
        <p:blipFill rotWithShape="1">
          <a:blip r:embed="rId4">
            <a:extLst>
              <a:ext uri="{28A0092B-C50C-407E-A947-70E740481C1C}">
                <a14:useLocalDpi xmlns:a14="http://schemas.microsoft.com/office/drawing/2010/main" val="0"/>
              </a:ext>
            </a:extLst>
          </a:blip>
          <a:srcRect l="4350" r="4352" b="2"/>
          <a:stretch/>
        </p:blipFill>
        <p:spPr bwMode="auto">
          <a:xfrm>
            <a:off x="5194607" y="803751"/>
            <a:ext cx="6391533" cy="5250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ectangle 35">
            <a:extLst>
              <a:ext uri="{FF2B5EF4-FFF2-40B4-BE49-F238E27FC236}">
                <a16:creationId xmlns:a16="http://schemas.microsoft.com/office/drawing/2014/main" xmlns="" id="{6F9D1DE6-E368-4F07-85F9-D5B767477D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8" name="Oval 37">
            <a:extLst>
              <a:ext uri="{FF2B5EF4-FFF2-40B4-BE49-F238E27FC236}">
                <a16:creationId xmlns:a16="http://schemas.microsoft.com/office/drawing/2014/main" xmlns="" id="{F63B1F66-4ACE-4A01-8ADF-F175A9C358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0" name="Oval 39">
            <a:extLst>
              <a:ext uri="{FF2B5EF4-FFF2-40B4-BE49-F238E27FC236}">
                <a16:creationId xmlns:a16="http://schemas.microsoft.com/office/drawing/2014/main" xmlns="" id="{CF8448ED-9332-4A9B-8CAB-B1985E596E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 name="Text Placeholder 3">
            <a:extLst>
              <a:ext uri="{FF2B5EF4-FFF2-40B4-BE49-F238E27FC236}">
                <a16:creationId xmlns:a16="http://schemas.microsoft.com/office/drawing/2014/main" xmlns="" id="{5FA93C58-ECFD-A628-AD90-ACD6889BBC73}"/>
              </a:ext>
            </a:extLst>
          </p:cNvPr>
          <p:cNvSpPr>
            <a:spLocks noGrp="1"/>
          </p:cNvSpPr>
          <p:nvPr>
            <p:ph type="body" sz="half" idx="2"/>
          </p:nvPr>
        </p:nvSpPr>
        <p:spPr>
          <a:xfrm>
            <a:off x="1154955" y="2120900"/>
            <a:ext cx="3133726" cy="3898900"/>
          </a:xfrm>
        </p:spPr>
        <p:txBody>
          <a:bodyPr vert="horz" lIns="91440" tIns="45720" rIns="91440" bIns="45720" rtlCol="0">
            <a:normAutofit/>
          </a:bodyPr>
          <a:lstStyle/>
          <a:p>
            <a:pPr>
              <a:buFont typeface="Wingdings 3" charset="2"/>
              <a:buChar char=""/>
            </a:pPr>
            <a:r>
              <a:rPr lang="en-US">
                <a:solidFill>
                  <a:schemeClr val="tx1"/>
                </a:solidFill>
              </a:rPr>
              <a:t>This is an illustration of what  we use at my hospital.</a:t>
            </a:r>
          </a:p>
          <a:p>
            <a:pPr>
              <a:buFont typeface="Wingdings 3" charset="2"/>
              <a:buChar char=""/>
            </a:pPr>
            <a:endParaRPr lang="en-US">
              <a:solidFill>
                <a:schemeClr val="tx1"/>
              </a:solidFill>
            </a:endParaRPr>
          </a:p>
        </p:txBody>
      </p:sp>
      <p:sp>
        <p:nvSpPr>
          <p:cNvPr id="42" name="Freeform 5">
            <a:extLst>
              <a:ext uri="{FF2B5EF4-FFF2-40B4-BE49-F238E27FC236}">
                <a16:creationId xmlns:a16="http://schemas.microsoft.com/office/drawing/2014/main" xmlns="" id="{ED3A2261-1C75-40FF-8CD6-18C5900C1C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Tree>
    <p:extLst>
      <p:ext uri="{BB962C8B-B14F-4D97-AF65-F5344CB8AC3E}">
        <p14:creationId xmlns:p14="http://schemas.microsoft.com/office/powerpoint/2010/main" val="2859038030"/>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FAEF28A3-012D-4640-B8B8-1EF6EAF7233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xmlns="" id="{F3B2F1C2-14D3-4A53-B329-323795BCFD5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xmlns="" id="{194E879E-1515-4211-8F1B-B68A92B2C20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xmlns="" id="{F7137E7D-1F4E-498A-97D1-0E1FE6FC6F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xmlns="" id="{91375183-B6E5-43E0-B28F-39EC908385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xmlns="" id="{267F36BD-A8AF-4304-A662-1007CC1748D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xmlns="" id="{15D9095F-2809-4A90-A032-250AC21C35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xmlns="" id="{9027D7BF-C282-4477-A406-245C3F26521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a:extLst>
                <a:ext uri="{FF2B5EF4-FFF2-40B4-BE49-F238E27FC236}">
                  <a16:creationId xmlns:a16="http://schemas.microsoft.com/office/drawing/2014/main" xmlns="" id="{AC3C43D8-426E-472E-A8E8-C41BF7A876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a:extLst>
                <a:ext uri="{FF2B5EF4-FFF2-40B4-BE49-F238E27FC236}">
                  <a16:creationId xmlns:a16="http://schemas.microsoft.com/office/drawing/2014/main" xmlns="" id="{52DCAE0E-B8DE-4C42-A48F-FA0C8345AC9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1" name="Rectangle 20">
            <a:extLst>
              <a:ext uri="{FF2B5EF4-FFF2-40B4-BE49-F238E27FC236}">
                <a16:creationId xmlns:a16="http://schemas.microsoft.com/office/drawing/2014/main" xmlns="" id="{59647F54-801D-44AB-8284-EDDFF77631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16">
            <a:extLst>
              <a:ext uri="{FF2B5EF4-FFF2-40B4-BE49-F238E27FC236}">
                <a16:creationId xmlns:a16="http://schemas.microsoft.com/office/drawing/2014/main" xmlns="" id="{E4F17063-EDA4-417B-946F-BA357F3B39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242856" y="3128074"/>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dirty="0">
              <a:solidFill>
                <a:schemeClr val="tx1"/>
              </a:solidFill>
            </a:endParaRPr>
          </a:p>
        </p:txBody>
      </p:sp>
      <p:sp>
        <p:nvSpPr>
          <p:cNvPr id="25" name="Freeform: Shape 24">
            <a:extLst>
              <a:ext uri="{FF2B5EF4-FFF2-40B4-BE49-F238E27FC236}">
                <a16:creationId xmlns:a16="http://schemas.microsoft.com/office/drawing/2014/main" xmlns="" id="{D36F3EEA-55D4-4677-80E7-92D00B8F34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58392"/>
            <a:ext cx="12192000" cy="3033446"/>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7" name="Freeform 5">
            <a:extLst>
              <a:ext uri="{FF2B5EF4-FFF2-40B4-BE49-F238E27FC236}">
                <a16:creationId xmlns:a16="http://schemas.microsoft.com/office/drawing/2014/main" xmlns="" id="{C91E93A7-6C7F-4F77-9CB0-280D958EF4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pic>
        <p:nvPicPr>
          <p:cNvPr id="5" name="Picture Placeholder 4">
            <a:extLst>
              <a:ext uri="{FF2B5EF4-FFF2-40B4-BE49-F238E27FC236}">
                <a16:creationId xmlns:a16="http://schemas.microsoft.com/office/drawing/2014/main" xmlns="" id="{A9F1BEDD-9AEF-C83E-D889-304ADF57E184}"/>
              </a:ext>
            </a:extLst>
          </p:cNvPr>
          <p:cNvPicPr>
            <a:picLocks noGrp="1" noChangeAspect="1"/>
          </p:cNvPicPr>
          <p:nvPr>
            <p:ph type="pic" idx="1"/>
          </p:nvPr>
        </p:nvPicPr>
        <p:blipFill rotWithShape="1">
          <a:blip r:embed="rId4">
            <a:extLst>
              <a:ext uri="{28A0092B-C50C-407E-A947-70E740481C1C}">
                <a14:useLocalDpi xmlns:a14="http://schemas.microsoft.com/office/drawing/2010/main" val="0"/>
              </a:ext>
            </a:extLst>
          </a:blip>
          <a:srcRect t="12022" r="1" b="19944"/>
          <a:stretch/>
        </p:blipFill>
        <p:spPr bwMode="auto">
          <a:xfrm>
            <a:off x="477085" y="466162"/>
            <a:ext cx="11237832" cy="3937502"/>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xmlns="" id="{E88FFE1D-0696-CEB6-BAC9-F9FC43067090}"/>
              </a:ext>
            </a:extLst>
          </p:cNvPr>
          <p:cNvSpPr>
            <a:spLocks noGrp="1"/>
          </p:cNvSpPr>
          <p:nvPr>
            <p:ph type="title"/>
          </p:nvPr>
        </p:nvSpPr>
        <p:spPr>
          <a:xfrm>
            <a:off x="1154955" y="4110824"/>
            <a:ext cx="5015258" cy="1908975"/>
          </a:xfrm>
        </p:spPr>
        <p:txBody>
          <a:bodyPr vert="horz" lIns="91440" tIns="45720" rIns="91440" bIns="45720" rtlCol="0" anchor="ctr">
            <a:normAutofit/>
          </a:bodyPr>
          <a:lstStyle/>
          <a:p>
            <a:r>
              <a:rPr lang="en-US">
                <a:solidFill>
                  <a:schemeClr val="tx1"/>
                </a:solidFill>
              </a:rPr>
              <a:t>What needs to be considered?</a:t>
            </a:r>
          </a:p>
        </p:txBody>
      </p:sp>
      <p:sp>
        <p:nvSpPr>
          <p:cNvPr id="4" name="Text Placeholder 3">
            <a:extLst>
              <a:ext uri="{FF2B5EF4-FFF2-40B4-BE49-F238E27FC236}">
                <a16:creationId xmlns:a16="http://schemas.microsoft.com/office/drawing/2014/main" xmlns="" id="{FE10B507-D68A-B8ED-D733-3129302F6261}"/>
              </a:ext>
            </a:extLst>
          </p:cNvPr>
          <p:cNvSpPr>
            <a:spLocks noGrp="1"/>
          </p:cNvSpPr>
          <p:nvPr>
            <p:ph type="body" sz="half" idx="2"/>
          </p:nvPr>
        </p:nvSpPr>
        <p:spPr>
          <a:xfrm>
            <a:off x="6375894" y="4110824"/>
            <a:ext cx="4772509" cy="1908976"/>
          </a:xfrm>
        </p:spPr>
        <p:txBody>
          <a:bodyPr vert="horz" lIns="91440" tIns="45720" rIns="91440" bIns="45720" rtlCol="0" anchor="ctr">
            <a:normAutofit fontScale="85000" lnSpcReduction="20000"/>
          </a:bodyPr>
          <a:lstStyle/>
          <a:p>
            <a:pPr>
              <a:lnSpc>
                <a:spcPct val="90000"/>
              </a:lnSpc>
              <a:buFont typeface="Wingdings 3" charset="2"/>
              <a:buChar char=""/>
            </a:pPr>
            <a:endParaRPr lang="en-US" altLang="en-US" sz="1500">
              <a:solidFill>
                <a:schemeClr val="tx1"/>
              </a:solidFill>
            </a:endParaRPr>
          </a:p>
          <a:p>
            <a:pPr lvl="1">
              <a:lnSpc>
                <a:spcPct val="90000"/>
              </a:lnSpc>
              <a:buFont typeface="Wingdings 3" charset="2"/>
              <a:buChar char=""/>
            </a:pPr>
            <a:r>
              <a:rPr lang="en-US" altLang="en-US" sz="1500">
                <a:solidFill>
                  <a:schemeClr val="tx1"/>
                </a:solidFill>
              </a:rPr>
              <a:t>	Cannula size</a:t>
            </a:r>
          </a:p>
          <a:p>
            <a:pPr lvl="2">
              <a:lnSpc>
                <a:spcPct val="90000"/>
              </a:lnSpc>
              <a:buFont typeface="Wingdings 3" charset="2"/>
              <a:buChar char=""/>
            </a:pPr>
            <a:r>
              <a:rPr lang="en-US" altLang="en-US" sz="1500">
                <a:solidFill>
                  <a:schemeClr val="tx1"/>
                </a:solidFill>
              </a:rPr>
              <a:t>Mouth open/closed</a:t>
            </a:r>
          </a:p>
          <a:p>
            <a:pPr lvl="2">
              <a:lnSpc>
                <a:spcPct val="90000"/>
              </a:lnSpc>
              <a:buFont typeface="Wingdings 3" charset="2"/>
              <a:buChar char=""/>
            </a:pPr>
            <a:r>
              <a:rPr lang="en-US" altLang="en-US" sz="1500">
                <a:solidFill>
                  <a:schemeClr val="tx1"/>
                </a:solidFill>
              </a:rPr>
              <a:t>Liter flow</a:t>
            </a:r>
          </a:p>
          <a:p>
            <a:pPr lvl="2">
              <a:lnSpc>
                <a:spcPct val="90000"/>
              </a:lnSpc>
              <a:buFont typeface="Wingdings 3" charset="2"/>
              <a:buChar char=""/>
            </a:pPr>
            <a:endParaRPr lang="en-US" altLang="en-US" sz="1500">
              <a:solidFill>
                <a:schemeClr val="tx1"/>
              </a:solidFill>
            </a:endParaRPr>
          </a:p>
          <a:p>
            <a:pPr>
              <a:lnSpc>
                <a:spcPct val="90000"/>
              </a:lnSpc>
              <a:buFont typeface="Wingdings 3" charset="2"/>
              <a:buChar char=""/>
            </a:pPr>
            <a:r>
              <a:rPr lang="en-US" altLang="en-US" sz="1500">
                <a:solidFill>
                  <a:schemeClr val="tx1"/>
                </a:solidFill>
              </a:rPr>
              <a:t>In short, patients can receive little PEEP, sufficient PEEP, or excessive PEEP depending on these factors, and must be monitored diligently </a:t>
            </a:r>
          </a:p>
          <a:p>
            <a:pPr>
              <a:lnSpc>
                <a:spcPct val="90000"/>
              </a:lnSpc>
              <a:buFont typeface="Wingdings 3" charset="2"/>
              <a:buChar char=""/>
            </a:pPr>
            <a:endParaRPr lang="en-US" sz="1500">
              <a:solidFill>
                <a:schemeClr val="tx1"/>
              </a:solidFill>
            </a:endParaRPr>
          </a:p>
        </p:txBody>
      </p:sp>
    </p:spTree>
    <p:extLst>
      <p:ext uri="{BB962C8B-B14F-4D97-AF65-F5344CB8AC3E}">
        <p14:creationId xmlns:p14="http://schemas.microsoft.com/office/powerpoint/2010/main" val="1335255295"/>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E8A9AE-3FD8-375D-4A09-03754284AF3F}"/>
              </a:ext>
            </a:extLst>
          </p:cNvPr>
          <p:cNvSpPr>
            <a:spLocks noGrp="1"/>
          </p:cNvSpPr>
          <p:nvPr>
            <p:ph type="title"/>
          </p:nvPr>
        </p:nvSpPr>
        <p:spPr>
          <a:xfrm>
            <a:off x="836612" y="987425"/>
            <a:ext cx="3033166" cy="1176728"/>
          </a:xfrm>
        </p:spPr>
        <p:txBody>
          <a:bodyPr>
            <a:normAutofit/>
          </a:bodyPr>
          <a:lstStyle/>
          <a:p>
            <a:pPr algn="ctr">
              <a:lnSpc>
                <a:spcPct val="200000"/>
              </a:lnSpc>
            </a:pPr>
            <a:r>
              <a:rPr lang="en-US" sz="3600" dirty="0"/>
              <a:t>Sizing</a:t>
            </a:r>
          </a:p>
        </p:txBody>
      </p:sp>
      <p:pic>
        <p:nvPicPr>
          <p:cNvPr id="5" name="Picture Placeholder 4">
            <a:extLst>
              <a:ext uri="{FF2B5EF4-FFF2-40B4-BE49-F238E27FC236}">
                <a16:creationId xmlns:a16="http://schemas.microsoft.com/office/drawing/2014/main" xmlns="" id="{5532C26F-98C0-8850-1956-E4BB8A137700}"/>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30244" r="30244"/>
          <a:stretch>
            <a:fillRect/>
          </a:stretch>
        </p:blipFill>
        <p:spPr>
          <a:prstGeom prst="rect">
            <a:avLst/>
          </a:prstGeom>
        </p:spPr>
      </p:pic>
      <p:sp>
        <p:nvSpPr>
          <p:cNvPr id="4" name="Text Placeholder 3">
            <a:extLst>
              <a:ext uri="{FF2B5EF4-FFF2-40B4-BE49-F238E27FC236}">
                <a16:creationId xmlns:a16="http://schemas.microsoft.com/office/drawing/2014/main" xmlns="" id="{5D733AEF-7FB0-B066-55E5-4C84972E7124}"/>
              </a:ext>
            </a:extLst>
          </p:cNvPr>
          <p:cNvSpPr>
            <a:spLocks noGrp="1"/>
          </p:cNvSpPr>
          <p:nvPr>
            <p:ph type="body" sz="half" idx="2"/>
          </p:nvPr>
        </p:nvSpPr>
        <p:spPr>
          <a:xfrm>
            <a:off x="836612" y="2382993"/>
            <a:ext cx="3932237" cy="3811588"/>
          </a:xfrm>
        </p:spPr>
        <p:txBody>
          <a:bodyPr>
            <a:normAutofit fontScale="92500" lnSpcReduction="20000"/>
          </a:bodyPr>
          <a:lstStyle/>
          <a:p>
            <a:endParaRPr lang="en-US" altLang="en-US" dirty="0"/>
          </a:p>
          <a:p>
            <a:r>
              <a:rPr lang="en-US" altLang="en-US" sz="2800" dirty="0"/>
              <a:t>Nares should not be fully Occluded</a:t>
            </a:r>
            <a:r>
              <a:rPr lang="en-US" altLang="en-US" dirty="0"/>
              <a:t>	</a:t>
            </a:r>
          </a:p>
          <a:p>
            <a:pPr lvl="1"/>
            <a:r>
              <a:rPr lang="en-US" altLang="en-US" sz="2800" dirty="0"/>
              <a:t>May cause excessive airway pressures</a:t>
            </a:r>
          </a:p>
          <a:p>
            <a:pPr lvl="1"/>
            <a:r>
              <a:rPr lang="en-US" altLang="en-US" sz="2800" dirty="0"/>
              <a:t>May cause difficulty exhaling</a:t>
            </a:r>
          </a:p>
          <a:p>
            <a:pPr lvl="1"/>
            <a:r>
              <a:rPr lang="en-US" altLang="en-US" sz="2800" dirty="0"/>
              <a:t>May cause septal breakdown</a:t>
            </a:r>
          </a:p>
          <a:p>
            <a:endParaRPr lang="en-US" dirty="0"/>
          </a:p>
        </p:txBody>
      </p:sp>
    </p:spTree>
    <p:extLst>
      <p:ext uri="{BB962C8B-B14F-4D97-AF65-F5344CB8AC3E}">
        <p14:creationId xmlns:p14="http://schemas.microsoft.com/office/powerpoint/2010/main" val="1501488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08BCF048-8940-4354-B9EC-5AD74E283CE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xmlns="" id="{D024C14A-78BD-44B0-82BE-6A0D0A2706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xmlns="" id="{809F3D29-EDB1-4F1C-A0E0-36F28CE171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xmlns="" id="{5282F4AB-C7B8-4A86-9927-AA106AA27B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xmlns="" id="{60B26874-5AFA-4D1E-94A9-53AF9790D7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a:extLst>
                <a:ext uri="{FF2B5EF4-FFF2-40B4-BE49-F238E27FC236}">
                  <a16:creationId xmlns:a16="http://schemas.microsoft.com/office/drawing/2014/main" xmlns="" id="{A1DA6C95-40F8-4305-89F6-17F6167C0BF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a:extLst>
                <a:ext uri="{FF2B5EF4-FFF2-40B4-BE49-F238E27FC236}">
                  <a16:creationId xmlns:a16="http://schemas.microsoft.com/office/drawing/2014/main" xmlns="" id="{A2FA2D29-AEEE-4FFA-B233-94FBE84C9B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a:extLst>
                <a:ext uri="{FF2B5EF4-FFF2-40B4-BE49-F238E27FC236}">
                  <a16:creationId xmlns:a16="http://schemas.microsoft.com/office/drawing/2014/main" xmlns="" id="{6DA5143E-FA8E-4EC1-99F7-35AE5AD4E37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xmlns="" id="{B7DF2B68-13E5-D7F4-AB65-930DD1DBB1DE}"/>
              </a:ext>
            </a:extLst>
          </p:cNvPr>
          <p:cNvSpPr>
            <a:spLocks noGrp="1"/>
          </p:cNvSpPr>
          <p:nvPr>
            <p:ph type="title"/>
          </p:nvPr>
        </p:nvSpPr>
        <p:spPr>
          <a:xfrm>
            <a:off x="1154955" y="973667"/>
            <a:ext cx="2942210" cy="4833745"/>
          </a:xfrm>
        </p:spPr>
        <p:txBody>
          <a:bodyPr>
            <a:normAutofit/>
          </a:bodyPr>
          <a:lstStyle/>
          <a:p>
            <a:r>
              <a:rPr lang="en-US" sz="3100">
                <a:solidFill>
                  <a:srgbClr val="EBEBEB"/>
                </a:solidFill>
              </a:rPr>
              <a:t>Humidification</a:t>
            </a:r>
          </a:p>
        </p:txBody>
      </p:sp>
      <p:sp>
        <p:nvSpPr>
          <p:cNvPr id="18" name="Rectangle 17">
            <a:extLst>
              <a:ext uri="{FF2B5EF4-FFF2-40B4-BE49-F238E27FC236}">
                <a16:creationId xmlns:a16="http://schemas.microsoft.com/office/drawing/2014/main" xmlns="" id="{CC28BCC9-4093-4FD5-83EB-7EC297F513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6" name="Content Placeholder 2">
            <a:extLst>
              <a:ext uri="{FF2B5EF4-FFF2-40B4-BE49-F238E27FC236}">
                <a16:creationId xmlns:a16="http://schemas.microsoft.com/office/drawing/2014/main" xmlns="" id="{680560AA-C4CD-DB04-06B6-8BC7860811FC}"/>
              </a:ext>
            </a:extLst>
          </p:cNvPr>
          <p:cNvGraphicFramePr>
            <a:graphicFrameLocks noGrp="1"/>
          </p:cNvGraphicFramePr>
          <p:nvPr>
            <p:ph idx="1"/>
            <p:extLst>
              <p:ext uri="{D42A27DB-BD31-4B8C-83A1-F6EECF244321}">
                <p14:modId xmlns:p14="http://schemas.microsoft.com/office/powerpoint/2010/main" val="102799889"/>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89194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6D2404-121E-7B55-4A36-44B81ACFB2F9}"/>
              </a:ext>
            </a:extLst>
          </p:cNvPr>
          <p:cNvSpPr>
            <a:spLocks noGrp="1"/>
          </p:cNvSpPr>
          <p:nvPr>
            <p:ph type="title"/>
          </p:nvPr>
        </p:nvSpPr>
        <p:spPr/>
        <p:txBody>
          <a:bodyPr/>
          <a:lstStyle/>
          <a:p>
            <a:r>
              <a:rPr lang="en-US" dirty="0"/>
              <a:t>Other Treatments</a:t>
            </a:r>
          </a:p>
        </p:txBody>
      </p:sp>
      <p:sp>
        <p:nvSpPr>
          <p:cNvPr id="3" name="Content Placeholder 2">
            <a:extLst>
              <a:ext uri="{FF2B5EF4-FFF2-40B4-BE49-F238E27FC236}">
                <a16:creationId xmlns:a16="http://schemas.microsoft.com/office/drawing/2014/main" xmlns="" id="{E289EA5C-6BC2-E847-9DB6-BA0F861ABCF0}"/>
              </a:ext>
            </a:extLst>
          </p:cNvPr>
          <p:cNvSpPr>
            <a:spLocks noGrp="1"/>
          </p:cNvSpPr>
          <p:nvPr>
            <p:ph idx="1"/>
          </p:nvPr>
        </p:nvSpPr>
        <p:spPr/>
        <p:txBody>
          <a:bodyPr/>
          <a:lstStyle/>
          <a:p>
            <a:r>
              <a:rPr lang="en-US" dirty="0"/>
              <a:t>Along with High Flow should be other treatments:</a:t>
            </a:r>
          </a:p>
          <a:p>
            <a:pPr lvl="1"/>
            <a:r>
              <a:rPr lang="en-US" dirty="0"/>
              <a:t>Aerosolized hypertonic saline</a:t>
            </a:r>
          </a:p>
          <a:p>
            <a:pPr lvl="1"/>
            <a:r>
              <a:rPr lang="en-US" dirty="0"/>
              <a:t>Chest Physiotherapy</a:t>
            </a:r>
          </a:p>
          <a:p>
            <a:pPr lvl="1"/>
            <a:r>
              <a:rPr lang="en-US" dirty="0"/>
              <a:t>Deep Suction</a:t>
            </a:r>
          </a:p>
          <a:p>
            <a:pPr lvl="1"/>
            <a:r>
              <a:rPr lang="en-US" dirty="0"/>
              <a:t>Care should be clustered so that the child may have periods of rest</a:t>
            </a:r>
          </a:p>
          <a:p>
            <a:pPr lvl="1"/>
            <a:endParaRPr lang="en-US" dirty="0"/>
          </a:p>
          <a:p>
            <a:pPr lvl="1"/>
            <a:r>
              <a:rPr lang="en-US" dirty="0"/>
              <a:t>Along with the treatments  the patient should be on a continuous cardiac monitor with continuous pulse oximetry.   </a:t>
            </a:r>
          </a:p>
          <a:p>
            <a:pPr lvl="1"/>
            <a:endParaRPr lang="en-US" dirty="0"/>
          </a:p>
        </p:txBody>
      </p:sp>
    </p:spTree>
    <p:extLst>
      <p:ext uri="{BB962C8B-B14F-4D97-AF65-F5344CB8AC3E}">
        <p14:creationId xmlns:p14="http://schemas.microsoft.com/office/powerpoint/2010/main" val="1532811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4DB900-FB79-CA7C-8F9C-5A67ADBEEE9C}"/>
              </a:ext>
            </a:extLst>
          </p:cNvPr>
          <p:cNvSpPr>
            <a:spLocks noGrp="1"/>
          </p:cNvSpPr>
          <p:nvPr>
            <p:ph type="title"/>
          </p:nvPr>
        </p:nvSpPr>
        <p:spPr/>
        <p:txBody>
          <a:bodyPr/>
          <a:lstStyle/>
          <a:p>
            <a:r>
              <a:rPr lang="en-US" dirty="0"/>
              <a:t>When to wean support</a:t>
            </a:r>
          </a:p>
        </p:txBody>
      </p:sp>
      <p:sp>
        <p:nvSpPr>
          <p:cNvPr id="3" name="Content Placeholder 2">
            <a:extLst>
              <a:ext uri="{FF2B5EF4-FFF2-40B4-BE49-F238E27FC236}">
                <a16:creationId xmlns:a16="http://schemas.microsoft.com/office/drawing/2014/main" xmlns="" id="{A62DC648-7A65-27D9-5E0B-21020FA0E7BD}"/>
              </a:ext>
            </a:extLst>
          </p:cNvPr>
          <p:cNvSpPr>
            <a:spLocks noGrp="1"/>
          </p:cNvSpPr>
          <p:nvPr>
            <p:ph idx="1"/>
          </p:nvPr>
        </p:nvSpPr>
        <p:spPr/>
        <p:txBody>
          <a:bodyPr/>
          <a:lstStyle/>
          <a:p>
            <a:r>
              <a:rPr lang="en-US" dirty="0"/>
              <a:t>Start decreasing the flow when Work of Breathing (WOB) has improved to mild to moderate rate, The heart rate and respiratory rate may still be elevated for the patients age but is stable.</a:t>
            </a:r>
          </a:p>
          <a:p>
            <a:r>
              <a:rPr lang="en-US" dirty="0"/>
              <a:t> Continue to wean If WOB continues to improve and patient remains comfortable.</a:t>
            </a:r>
          </a:p>
          <a:p>
            <a:r>
              <a:rPr lang="en-US" dirty="0"/>
              <a:t>When supplemental oxygen can be weaned to lowest level to maintain SpO2 of 92%</a:t>
            </a:r>
          </a:p>
          <a:p>
            <a:pPr marL="0" indent="0">
              <a:buNone/>
            </a:pPr>
            <a:endParaRPr lang="en-US" dirty="0"/>
          </a:p>
        </p:txBody>
      </p:sp>
    </p:spTree>
    <p:extLst>
      <p:ext uri="{BB962C8B-B14F-4D97-AF65-F5344CB8AC3E}">
        <p14:creationId xmlns:p14="http://schemas.microsoft.com/office/powerpoint/2010/main" val="1076853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DCA05D-4EA9-FF4D-F316-89437961C716}"/>
              </a:ext>
            </a:extLst>
          </p:cNvPr>
          <p:cNvSpPr>
            <a:spLocks noGrp="1"/>
          </p:cNvSpPr>
          <p:nvPr>
            <p:ph type="title"/>
          </p:nvPr>
        </p:nvSpPr>
        <p:spPr/>
        <p:txBody>
          <a:bodyPr>
            <a:normAutofit/>
          </a:bodyPr>
          <a:lstStyle/>
          <a:p>
            <a:r>
              <a:rPr lang="en-US">
                <a:solidFill>
                  <a:srgbClr val="FFFFFF"/>
                </a:solidFill>
              </a:rPr>
              <a:t>Our clinical pathway </a:t>
            </a:r>
          </a:p>
        </p:txBody>
      </p:sp>
      <p:graphicFrame>
        <p:nvGraphicFramePr>
          <p:cNvPr id="12" name="Content Placeholder 9">
            <a:extLst>
              <a:ext uri="{FF2B5EF4-FFF2-40B4-BE49-F238E27FC236}">
                <a16:creationId xmlns:a16="http://schemas.microsoft.com/office/drawing/2014/main" xmlns="" id="{AD683D26-C16D-87E4-2037-B7BED8AC7373}"/>
              </a:ext>
            </a:extLst>
          </p:cNvPr>
          <p:cNvGraphicFramePr>
            <a:graphicFrameLocks noGrp="1"/>
          </p:cNvGraphicFramePr>
          <p:nvPr>
            <p:ph idx="1"/>
            <p:extLst>
              <p:ext uri="{D42A27DB-BD31-4B8C-83A1-F6EECF244321}">
                <p14:modId xmlns:p14="http://schemas.microsoft.com/office/powerpoint/2010/main" val="36081072"/>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3253308"/>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4AC93C-E5C1-32C5-FBA7-BBF590BADA0E}"/>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xmlns="" id="{7558A958-D6FE-532B-3BDA-1C9AA5586C6C}"/>
              </a:ext>
            </a:extLst>
          </p:cNvPr>
          <p:cNvSpPr>
            <a:spLocks noGrp="1"/>
          </p:cNvSpPr>
          <p:nvPr>
            <p:ph idx="1"/>
          </p:nvPr>
        </p:nvSpPr>
        <p:spPr/>
        <p:txBody>
          <a:bodyPr>
            <a:normAutofit/>
          </a:bodyPr>
          <a:lstStyle/>
          <a:p>
            <a:r>
              <a:rPr lang="en-US" dirty="0">
                <a:hlinkClick r:id="rId2"/>
              </a:rPr>
              <a:t>https://www.clinicalkey.com/service/content/pdf/watermarked/1-s2.0-S0954611109001322.pdf?locale=en_US&amp;searchIndex=</a:t>
            </a:r>
            <a:endParaRPr lang="en-US" dirty="0"/>
          </a:p>
          <a:p>
            <a:pPr algn="l">
              <a:buFont typeface="Arial" panose="020B0604020202020204" pitchFamily="34" charset="0"/>
              <a:buChar char="•"/>
            </a:pPr>
            <a:r>
              <a:rPr lang="en-US" b="0" i="0" dirty="0">
                <a:solidFill>
                  <a:srgbClr val="736372"/>
                </a:solidFill>
                <a:effectLst/>
                <a:latin typeface="Open Sans" panose="020B0604020202020204" pitchFamily="34" charset="0"/>
              </a:rPr>
              <a:t>Dysart K, Miller TL, Wolfson MR, Shaffer TH. </a:t>
            </a:r>
            <a:r>
              <a:rPr lang="en-US" b="0" i="0" u="sng" dirty="0">
                <a:solidFill>
                  <a:srgbClr val="007CBC"/>
                </a:solidFill>
                <a:effectLst/>
                <a:latin typeface="Open Sans" panose="020B0604020202020204" pitchFamily="34" charset="0"/>
                <a:hlinkClick r:id="rId3"/>
              </a:rPr>
              <a:t>Research in high flow therapy: mechanisms of action</a:t>
            </a:r>
            <a:r>
              <a:rPr lang="en-US" b="0" i="0" dirty="0">
                <a:solidFill>
                  <a:srgbClr val="736372"/>
                </a:solidFill>
                <a:effectLst/>
                <a:latin typeface="Open Sans" panose="020B0604020202020204" pitchFamily="34" charset="0"/>
              </a:rPr>
              <a:t>. </a:t>
            </a:r>
            <a:r>
              <a:rPr lang="en-US" b="0" i="1" dirty="0">
                <a:solidFill>
                  <a:srgbClr val="736372"/>
                </a:solidFill>
                <a:effectLst/>
                <a:latin typeface="Open Sans" panose="020B0604020202020204" pitchFamily="34" charset="0"/>
              </a:rPr>
              <a:t>Respiratory Med.</a:t>
            </a:r>
            <a:r>
              <a:rPr lang="en-US" b="0" i="0" dirty="0">
                <a:solidFill>
                  <a:srgbClr val="736372"/>
                </a:solidFill>
                <a:effectLst/>
                <a:latin typeface="Open Sans" panose="020B0604020202020204" pitchFamily="34" charset="0"/>
              </a:rPr>
              <a:t> 2009;103(10):1400-5.</a:t>
            </a:r>
          </a:p>
          <a:p>
            <a:pPr algn="l">
              <a:buFont typeface="Arial" panose="020B0604020202020204" pitchFamily="34" charset="0"/>
              <a:buChar char="•"/>
            </a:pPr>
            <a:r>
              <a:rPr lang="en-US" b="0" i="0" dirty="0">
                <a:solidFill>
                  <a:srgbClr val="736372"/>
                </a:solidFill>
                <a:effectLst/>
                <a:latin typeface="Open Sans" panose="020B0604020202020204" pitchFamily="34" charset="0"/>
              </a:rPr>
              <a:t>Franklin D, </a:t>
            </a:r>
            <a:r>
              <a:rPr lang="en-US" b="0" i="0" dirty="0" err="1">
                <a:solidFill>
                  <a:srgbClr val="736372"/>
                </a:solidFill>
                <a:effectLst/>
                <a:latin typeface="Open Sans" panose="020B0604020202020204" pitchFamily="34" charset="0"/>
              </a:rPr>
              <a:t>Babl</a:t>
            </a:r>
            <a:r>
              <a:rPr lang="en-US" b="0" i="0" dirty="0">
                <a:solidFill>
                  <a:srgbClr val="736372"/>
                </a:solidFill>
                <a:effectLst/>
                <a:latin typeface="Open Sans" panose="020B0604020202020204" pitchFamily="34" charset="0"/>
              </a:rPr>
              <a:t> FE, </a:t>
            </a:r>
            <a:r>
              <a:rPr lang="en-US" b="0" i="0" dirty="0" err="1">
                <a:solidFill>
                  <a:srgbClr val="736372"/>
                </a:solidFill>
                <a:effectLst/>
                <a:latin typeface="Open Sans" panose="020B0604020202020204" pitchFamily="34" charset="0"/>
              </a:rPr>
              <a:t>Schlapbach</a:t>
            </a:r>
            <a:r>
              <a:rPr lang="en-US" b="0" i="0" dirty="0">
                <a:solidFill>
                  <a:srgbClr val="736372"/>
                </a:solidFill>
                <a:effectLst/>
                <a:latin typeface="Open Sans" panose="020B0604020202020204" pitchFamily="34" charset="0"/>
              </a:rPr>
              <a:t> LJ, Oakley E, Craig S, </a:t>
            </a:r>
            <a:r>
              <a:rPr lang="en-US" b="0" i="0" dirty="0" err="1">
                <a:solidFill>
                  <a:srgbClr val="736372"/>
                </a:solidFill>
                <a:effectLst/>
                <a:latin typeface="Open Sans" panose="020B0604020202020204" pitchFamily="34" charset="0"/>
              </a:rPr>
              <a:t>Neutze</a:t>
            </a:r>
            <a:r>
              <a:rPr lang="en-US" b="0" i="0" dirty="0">
                <a:solidFill>
                  <a:srgbClr val="736372"/>
                </a:solidFill>
                <a:effectLst/>
                <a:latin typeface="Open Sans" panose="020B0604020202020204" pitchFamily="34" charset="0"/>
              </a:rPr>
              <a:t> J, et al. </a:t>
            </a:r>
            <a:r>
              <a:rPr lang="en-US" b="0" i="0" u="sng" dirty="0">
                <a:solidFill>
                  <a:srgbClr val="007CBC"/>
                </a:solidFill>
                <a:effectLst/>
                <a:latin typeface="Open Sans" panose="020B0604020202020204" pitchFamily="34" charset="0"/>
                <a:hlinkClick r:id="rId4"/>
              </a:rPr>
              <a:t>A randomized trial of high-flow oxygen therapy in infants with bronchiolitis</a:t>
            </a:r>
            <a:r>
              <a:rPr lang="en-US" b="0" i="0" dirty="0">
                <a:solidFill>
                  <a:srgbClr val="736372"/>
                </a:solidFill>
                <a:effectLst/>
                <a:latin typeface="Open Sans" panose="020B0604020202020204" pitchFamily="34" charset="0"/>
              </a:rPr>
              <a:t>. </a:t>
            </a:r>
            <a:r>
              <a:rPr lang="en-US" b="0" i="1" dirty="0">
                <a:solidFill>
                  <a:srgbClr val="736372"/>
                </a:solidFill>
                <a:effectLst/>
                <a:latin typeface="Open Sans" panose="020B0604020202020204" pitchFamily="34" charset="0"/>
              </a:rPr>
              <a:t>N </a:t>
            </a:r>
            <a:r>
              <a:rPr lang="en-US" b="0" i="1" dirty="0" err="1">
                <a:solidFill>
                  <a:srgbClr val="736372"/>
                </a:solidFill>
                <a:effectLst/>
                <a:latin typeface="Open Sans" panose="020B0604020202020204" pitchFamily="34" charset="0"/>
              </a:rPr>
              <a:t>Engl</a:t>
            </a:r>
            <a:r>
              <a:rPr lang="en-US" b="0" i="1" dirty="0">
                <a:solidFill>
                  <a:srgbClr val="736372"/>
                </a:solidFill>
                <a:effectLst/>
                <a:latin typeface="Open Sans" panose="020B0604020202020204" pitchFamily="34" charset="0"/>
              </a:rPr>
              <a:t> J Med.</a:t>
            </a:r>
            <a:r>
              <a:rPr lang="en-US" b="0" i="0" dirty="0">
                <a:solidFill>
                  <a:srgbClr val="736372"/>
                </a:solidFill>
                <a:effectLst/>
                <a:latin typeface="Open Sans" panose="020B0604020202020204" pitchFamily="34" charset="0"/>
              </a:rPr>
              <a:t> 2018 Mar;378(12):1121-1131.</a:t>
            </a:r>
          </a:p>
          <a:p>
            <a:pPr algn="l">
              <a:buFont typeface="Arial" panose="020B0604020202020204" pitchFamily="34" charset="0"/>
              <a:buChar char="•"/>
            </a:pPr>
            <a:r>
              <a:rPr lang="en-US" b="0" i="0" dirty="0">
                <a:solidFill>
                  <a:srgbClr val="736372"/>
                </a:solidFill>
                <a:effectLst/>
                <a:latin typeface="Open Sans" panose="020B0604020202020204" pitchFamily="34" charset="0"/>
              </a:rPr>
              <a:t>Kawaguchi A, </a:t>
            </a:r>
            <a:r>
              <a:rPr lang="en-US" b="0" i="0" dirty="0" err="1">
                <a:solidFill>
                  <a:srgbClr val="736372"/>
                </a:solidFill>
                <a:effectLst/>
                <a:latin typeface="Open Sans" panose="020B0604020202020204" pitchFamily="34" charset="0"/>
              </a:rPr>
              <a:t>Yasui</a:t>
            </a:r>
            <a:r>
              <a:rPr lang="en-US" b="0" i="0" dirty="0">
                <a:solidFill>
                  <a:srgbClr val="736372"/>
                </a:solidFill>
                <a:effectLst/>
                <a:latin typeface="Open Sans" panose="020B0604020202020204" pitchFamily="34" charset="0"/>
              </a:rPr>
              <a:t> Y, </a:t>
            </a:r>
            <a:r>
              <a:rPr lang="en-US" b="0" i="0" dirty="0" err="1">
                <a:solidFill>
                  <a:srgbClr val="736372"/>
                </a:solidFill>
                <a:effectLst/>
                <a:latin typeface="Open Sans" panose="020B0604020202020204" pitchFamily="34" charset="0"/>
              </a:rPr>
              <a:t>deCaen</a:t>
            </a:r>
            <a:r>
              <a:rPr lang="en-US" b="0" i="0" dirty="0">
                <a:solidFill>
                  <a:srgbClr val="736372"/>
                </a:solidFill>
                <a:effectLst/>
                <a:latin typeface="Open Sans" panose="020B0604020202020204" pitchFamily="34" charset="0"/>
              </a:rPr>
              <a:t> A, Garros D. </a:t>
            </a:r>
            <a:r>
              <a:rPr lang="en-US" b="0" i="0" u="sng" dirty="0">
                <a:solidFill>
                  <a:srgbClr val="007CBC"/>
                </a:solidFill>
                <a:effectLst/>
                <a:latin typeface="Open Sans" panose="020B0604020202020204" pitchFamily="34" charset="0"/>
                <a:hlinkClick r:id="rId5"/>
              </a:rPr>
              <a:t>The clinical impact of heated humidified high-flow nasal cannula on pediatric respiratory distress</a:t>
            </a:r>
            <a:r>
              <a:rPr lang="en-US" b="0" i="0" dirty="0">
                <a:solidFill>
                  <a:srgbClr val="736372"/>
                </a:solidFill>
                <a:effectLst/>
                <a:latin typeface="Open Sans" panose="020B0604020202020204" pitchFamily="34" charset="0"/>
              </a:rPr>
              <a:t>. </a:t>
            </a:r>
            <a:r>
              <a:rPr lang="en-US" b="0" i="1" dirty="0" err="1">
                <a:solidFill>
                  <a:srgbClr val="736372"/>
                </a:solidFill>
                <a:effectLst/>
                <a:latin typeface="Open Sans" panose="020B0604020202020204" pitchFamily="34" charset="0"/>
              </a:rPr>
              <a:t>Pediatr</a:t>
            </a:r>
            <a:r>
              <a:rPr lang="en-US" b="0" i="1" dirty="0">
                <a:solidFill>
                  <a:srgbClr val="736372"/>
                </a:solidFill>
                <a:effectLst/>
                <a:latin typeface="Open Sans" panose="020B0604020202020204" pitchFamily="34" charset="0"/>
              </a:rPr>
              <a:t> Crit Care Med.</a:t>
            </a:r>
            <a:r>
              <a:rPr lang="en-US" b="0" i="0" dirty="0">
                <a:solidFill>
                  <a:srgbClr val="736372"/>
                </a:solidFill>
                <a:effectLst/>
                <a:latin typeface="Open Sans" panose="020B0604020202020204" pitchFamily="34" charset="0"/>
              </a:rPr>
              <a:t> 2017 Feb;18(2):112-119.</a:t>
            </a:r>
          </a:p>
          <a:p>
            <a:endParaRPr lang="en-US" dirty="0"/>
          </a:p>
        </p:txBody>
      </p:sp>
    </p:spTree>
    <p:extLst>
      <p:ext uri="{BB962C8B-B14F-4D97-AF65-F5344CB8AC3E}">
        <p14:creationId xmlns:p14="http://schemas.microsoft.com/office/powerpoint/2010/main" val="3913269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FE3A9B-DE58-46EC-10E6-982D6F98C4AD}"/>
              </a:ext>
            </a:extLst>
          </p:cNvPr>
          <p:cNvSpPr>
            <a:spLocks noGrp="1"/>
          </p:cNvSpPr>
          <p:nvPr>
            <p:ph type="title"/>
          </p:nvPr>
        </p:nvSpPr>
        <p:spPr/>
        <p:txBody>
          <a:bodyPr/>
          <a:lstStyle/>
          <a:p>
            <a:r>
              <a:rPr lang="en-US" dirty="0"/>
              <a:t>Pediatric Illness</a:t>
            </a:r>
          </a:p>
        </p:txBody>
      </p:sp>
      <p:sp>
        <p:nvSpPr>
          <p:cNvPr id="3" name="Content Placeholder 2">
            <a:extLst>
              <a:ext uri="{FF2B5EF4-FFF2-40B4-BE49-F238E27FC236}">
                <a16:creationId xmlns:a16="http://schemas.microsoft.com/office/drawing/2014/main" xmlns="" id="{3C6A57FC-B612-42DE-FEC9-B591795C42F1}"/>
              </a:ext>
            </a:extLst>
          </p:cNvPr>
          <p:cNvSpPr>
            <a:spLocks noGrp="1"/>
          </p:cNvSpPr>
          <p:nvPr>
            <p:ph idx="1"/>
          </p:nvPr>
        </p:nvSpPr>
        <p:spPr/>
        <p:txBody>
          <a:bodyPr>
            <a:normAutofit/>
          </a:bodyPr>
          <a:lstStyle/>
          <a:p>
            <a:r>
              <a:rPr lang="en-US" dirty="0"/>
              <a:t>A common reason for children to present to the Emergency Department (ED) is for respiratory illness. </a:t>
            </a:r>
          </a:p>
          <a:p>
            <a:r>
              <a:rPr lang="en-US" dirty="0"/>
              <a:t>Illness may range from a viral illness such as Respiratory Syncytial Virus (RSV) to bacterial pneumonia.</a:t>
            </a:r>
          </a:p>
          <a:p>
            <a:r>
              <a:rPr lang="en-US" dirty="0"/>
              <a:t>With a  range of treatments</a:t>
            </a:r>
          </a:p>
          <a:p>
            <a:endParaRPr lang="en-US" dirty="0"/>
          </a:p>
          <a:p>
            <a:endParaRPr lang="en-US" dirty="0"/>
          </a:p>
          <a:p>
            <a:pPr marL="0" indent="0">
              <a:buNone/>
            </a:pPr>
            <a:r>
              <a:rPr lang="en-US" dirty="0"/>
              <a:t>  </a:t>
            </a:r>
          </a:p>
        </p:txBody>
      </p:sp>
    </p:spTree>
    <p:extLst>
      <p:ext uri="{BB962C8B-B14F-4D97-AF65-F5344CB8AC3E}">
        <p14:creationId xmlns:p14="http://schemas.microsoft.com/office/powerpoint/2010/main" val="2700316256"/>
      </p:ext>
    </p:extLst>
  </p:cSld>
  <p:clrMapOvr>
    <a:masterClrMapping/>
  </p:clrMapOvr>
  <mc:AlternateContent xmlns:mc="http://schemas.openxmlformats.org/markup-compatibility/2006" xmlns:p14="http://schemas.microsoft.com/office/powerpoint/2010/main">
    <mc:Choice Requires="p14">
      <p:transition spd="slow" p14:dur="2000" advTm="2839"/>
    </mc:Choice>
    <mc:Fallback xmlns="">
      <p:transition spd="slow" advTm="2839"/>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8F2A87-A3C4-DD1F-257C-AA0A9C04B0B9}"/>
              </a:ext>
            </a:extLst>
          </p:cNvPr>
          <p:cNvSpPr>
            <a:spLocks noGrp="1"/>
          </p:cNvSpPr>
          <p:nvPr>
            <p:ph type="title"/>
          </p:nvPr>
        </p:nvSpPr>
        <p:spPr/>
        <p:txBody>
          <a:bodyPr/>
          <a:lstStyle/>
          <a:p>
            <a:r>
              <a:rPr lang="en-US" dirty="0"/>
              <a:t>On Assessment </a:t>
            </a:r>
          </a:p>
        </p:txBody>
      </p:sp>
      <p:sp>
        <p:nvSpPr>
          <p:cNvPr id="3" name="Content Placeholder 2">
            <a:extLst>
              <a:ext uri="{FF2B5EF4-FFF2-40B4-BE49-F238E27FC236}">
                <a16:creationId xmlns:a16="http://schemas.microsoft.com/office/drawing/2014/main" xmlns="" id="{06E3F6A4-6007-8440-C279-6699B3A0C939}"/>
              </a:ext>
            </a:extLst>
          </p:cNvPr>
          <p:cNvSpPr>
            <a:spLocks noGrp="1"/>
          </p:cNvSpPr>
          <p:nvPr>
            <p:ph idx="1"/>
          </p:nvPr>
        </p:nvSpPr>
        <p:spPr/>
        <p:txBody>
          <a:bodyPr/>
          <a:lstStyle/>
          <a:p>
            <a:pPr marL="0" indent="0">
              <a:buNone/>
            </a:pPr>
            <a:endParaRPr lang="en-US" dirty="0"/>
          </a:p>
          <a:p>
            <a:pPr marL="0" indent="0">
              <a:buNone/>
            </a:pPr>
            <a:r>
              <a:rPr lang="en-US" dirty="0"/>
              <a:t>Cough </a:t>
            </a:r>
          </a:p>
          <a:p>
            <a:pPr marL="0" indent="0">
              <a:buNone/>
            </a:pPr>
            <a:r>
              <a:rPr lang="en-US" dirty="0"/>
              <a:t>Increased respiratory rate</a:t>
            </a:r>
          </a:p>
          <a:p>
            <a:pPr marL="0" indent="0">
              <a:buNone/>
            </a:pPr>
            <a:r>
              <a:rPr lang="en-US" dirty="0"/>
              <a:t>Increased respiratory effort</a:t>
            </a:r>
          </a:p>
          <a:p>
            <a:pPr marL="0" indent="0">
              <a:buNone/>
            </a:pPr>
            <a:r>
              <a:rPr lang="en-US" dirty="0"/>
              <a:t>Wheezing</a:t>
            </a:r>
          </a:p>
          <a:p>
            <a:pPr marL="0" indent="0">
              <a:buNone/>
            </a:pPr>
            <a:r>
              <a:rPr lang="en-US" dirty="0"/>
              <a:t>Decrease in Air Movement </a:t>
            </a:r>
          </a:p>
          <a:p>
            <a:pPr marL="0" indent="0">
              <a:buNone/>
            </a:pPr>
            <a:r>
              <a:rPr lang="en-US" dirty="0"/>
              <a:t>Retractions</a:t>
            </a:r>
          </a:p>
          <a:p>
            <a:pPr marL="0" indent="0">
              <a:buNone/>
            </a:pPr>
            <a:endParaRPr lang="en-US" dirty="0"/>
          </a:p>
        </p:txBody>
      </p:sp>
    </p:spTree>
    <p:extLst>
      <p:ext uri="{BB962C8B-B14F-4D97-AF65-F5344CB8AC3E}">
        <p14:creationId xmlns:p14="http://schemas.microsoft.com/office/powerpoint/2010/main" val="901005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59EDDE-59BF-4700-B192-E915D70F175C}"/>
              </a:ext>
            </a:extLst>
          </p:cNvPr>
          <p:cNvSpPr>
            <a:spLocks noGrp="1"/>
          </p:cNvSpPr>
          <p:nvPr>
            <p:ph type="title"/>
          </p:nvPr>
        </p:nvSpPr>
        <p:spPr/>
        <p:txBody>
          <a:bodyPr>
            <a:normAutofit/>
          </a:bodyPr>
          <a:lstStyle/>
          <a:p>
            <a:r>
              <a:rPr lang="en-US">
                <a:solidFill>
                  <a:srgbClr val="FFFFFF"/>
                </a:solidFill>
              </a:rPr>
              <a:t>Treatments</a:t>
            </a:r>
          </a:p>
        </p:txBody>
      </p:sp>
      <p:graphicFrame>
        <p:nvGraphicFramePr>
          <p:cNvPr id="5" name="Content Placeholder 2">
            <a:extLst>
              <a:ext uri="{FF2B5EF4-FFF2-40B4-BE49-F238E27FC236}">
                <a16:creationId xmlns:a16="http://schemas.microsoft.com/office/drawing/2014/main" xmlns="" id="{8C18B37C-9625-AD20-9A33-EB3D16D4748C}"/>
              </a:ext>
            </a:extLst>
          </p:cNvPr>
          <p:cNvGraphicFramePr>
            <a:graphicFrameLocks noGrp="1"/>
          </p:cNvGraphicFramePr>
          <p:nvPr>
            <p:ph idx="1"/>
            <p:extLst>
              <p:ext uri="{D42A27DB-BD31-4B8C-83A1-F6EECF244321}">
                <p14:modId xmlns:p14="http://schemas.microsoft.com/office/powerpoint/2010/main" val="2823174193"/>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4321028"/>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239C4D-DACB-FED4-7503-E6CF52981FB6}"/>
              </a:ext>
            </a:extLst>
          </p:cNvPr>
          <p:cNvSpPr>
            <a:spLocks noGrp="1"/>
          </p:cNvSpPr>
          <p:nvPr>
            <p:ph type="title"/>
          </p:nvPr>
        </p:nvSpPr>
        <p:spPr/>
        <p:txBody>
          <a:bodyPr/>
          <a:lstStyle/>
          <a:p>
            <a:r>
              <a:rPr lang="en-US" dirty="0"/>
              <a:t>When to Intervene</a:t>
            </a:r>
          </a:p>
        </p:txBody>
      </p:sp>
      <p:sp>
        <p:nvSpPr>
          <p:cNvPr id="3" name="Content Placeholder 2">
            <a:extLst>
              <a:ext uri="{FF2B5EF4-FFF2-40B4-BE49-F238E27FC236}">
                <a16:creationId xmlns:a16="http://schemas.microsoft.com/office/drawing/2014/main" xmlns="" id="{CC9A0761-28BF-954C-50A3-BFE6786CABC1}"/>
              </a:ext>
            </a:extLst>
          </p:cNvPr>
          <p:cNvSpPr>
            <a:spLocks noGrp="1"/>
          </p:cNvSpPr>
          <p:nvPr>
            <p:ph idx="1"/>
          </p:nvPr>
        </p:nvSpPr>
        <p:spPr/>
        <p:txBody>
          <a:bodyPr/>
          <a:lstStyle/>
          <a:p>
            <a:r>
              <a:rPr lang="en-US" dirty="0"/>
              <a:t>When common treatments aren’t enough</a:t>
            </a:r>
          </a:p>
          <a:p>
            <a:pPr lvl="1"/>
            <a:r>
              <a:rPr lang="en-US" dirty="0"/>
              <a:t>Suction, steroids,  nebulized treatments </a:t>
            </a:r>
          </a:p>
          <a:p>
            <a:r>
              <a:rPr lang="en-US" dirty="0"/>
              <a:t>When a child’s work of breathing is not improving</a:t>
            </a:r>
          </a:p>
          <a:p>
            <a:pPr lvl="1"/>
            <a:r>
              <a:rPr lang="en-US" dirty="0"/>
              <a:t>Nasal flaring, retractions, increased respiratory rate</a:t>
            </a:r>
          </a:p>
          <a:p>
            <a:r>
              <a:rPr lang="en-US" dirty="0"/>
              <a:t>When signs of respiratory distress are continuing and worsening</a:t>
            </a:r>
          </a:p>
          <a:p>
            <a:pPr lvl="1"/>
            <a:r>
              <a:rPr lang="en-US" dirty="0"/>
              <a:t>Grunting , inspiratory stridor, head bobbing </a:t>
            </a:r>
          </a:p>
          <a:p>
            <a:endParaRPr lang="en-US" dirty="0"/>
          </a:p>
        </p:txBody>
      </p:sp>
    </p:spTree>
    <p:extLst>
      <p:ext uri="{BB962C8B-B14F-4D97-AF65-F5344CB8AC3E}">
        <p14:creationId xmlns:p14="http://schemas.microsoft.com/office/powerpoint/2010/main" val="1162798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690087-347F-3BB9-79ED-CFA01D59642E}"/>
              </a:ext>
            </a:extLst>
          </p:cNvPr>
          <p:cNvSpPr>
            <a:spLocks noGrp="1"/>
          </p:cNvSpPr>
          <p:nvPr>
            <p:ph type="title"/>
          </p:nvPr>
        </p:nvSpPr>
        <p:spPr/>
        <p:txBody>
          <a:bodyPr/>
          <a:lstStyle/>
          <a:p>
            <a:r>
              <a:rPr lang="en-US" dirty="0"/>
              <a:t>When it may be too late </a:t>
            </a:r>
          </a:p>
        </p:txBody>
      </p:sp>
      <p:sp>
        <p:nvSpPr>
          <p:cNvPr id="3" name="Content Placeholder 2">
            <a:extLst>
              <a:ext uri="{FF2B5EF4-FFF2-40B4-BE49-F238E27FC236}">
                <a16:creationId xmlns:a16="http://schemas.microsoft.com/office/drawing/2014/main" xmlns="" id="{5096CCDB-083A-E6A5-A5D1-3FAEF1CCE97D}"/>
              </a:ext>
            </a:extLst>
          </p:cNvPr>
          <p:cNvSpPr>
            <a:spLocks noGrp="1"/>
          </p:cNvSpPr>
          <p:nvPr>
            <p:ph idx="1"/>
          </p:nvPr>
        </p:nvSpPr>
        <p:spPr/>
        <p:txBody>
          <a:bodyPr/>
          <a:lstStyle/>
          <a:p>
            <a:r>
              <a:rPr lang="en-US" dirty="0"/>
              <a:t>The patient in Distress may quickly move to Respiratory Failure</a:t>
            </a:r>
          </a:p>
          <a:p>
            <a:endParaRPr lang="en-US" dirty="0"/>
          </a:p>
          <a:p>
            <a:r>
              <a:rPr lang="en-US" dirty="0"/>
              <a:t>Signs of failure </a:t>
            </a:r>
          </a:p>
          <a:p>
            <a:r>
              <a:rPr lang="en-US" dirty="0"/>
              <a:t>Apnea</a:t>
            </a:r>
          </a:p>
          <a:p>
            <a:r>
              <a:rPr lang="en-US" dirty="0"/>
              <a:t>Bradypnea</a:t>
            </a:r>
          </a:p>
          <a:p>
            <a:r>
              <a:rPr lang="en-US" dirty="0"/>
              <a:t>Bradycardia</a:t>
            </a:r>
          </a:p>
          <a:p>
            <a:r>
              <a:rPr lang="en-US" dirty="0"/>
              <a:t>Low o2 saturation despite oxygen</a:t>
            </a:r>
          </a:p>
          <a:p>
            <a:endParaRPr lang="en-US" dirty="0"/>
          </a:p>
          <a:p>
            <a:endParaRPr lang="en-US" dirty="0"/>
          </a:p>
          <a:p>
            <a:endParaRPr lang="en-US" dirty="0"/>
          </a:p>
        </p:txBody>
      </p:sp>
    </p:spTree>
    <p:extLst>
      <p:ext uri="{BB962C8B-B14F-4D97-AF65-F5344CB8AC3E}">
        <p14:creationId xmlns:p14="http://schemas.microsoft.com/office/powerpoint/2010/main" val="3382765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35FF7A-BB92-798B-8EF5-1657AEA8FB3C}"/>
              </a:ext>
            </a:extLst>
          </p:cNvPr>
          <p:cNvSpPr>
            <a:spLocks noGrp="1"/>
          </p:cNvSpPr>
          <p:nvPr>
            <p:ph type="title"/>
          </p:nvPr>
        </p:nvSpPr>
        <p:spPr/>
        <p:txBody>
          <a:bodyPr/>
          <a:lstStyle/>
          <a:p>
            <a:r>
              <a:rPr lang="en-US" dirty="0"/>
              <a:t>Signs to Watch for</a:t>
            </a:r>
          </a:p>
        </p:txBody>
      </p:sp>
      <p:sp>
        <p:nvSpPr>
          <p:cNvPr id="3" name="Text Placeholder 2">
            <a:extLst>
              <a:ext uri="{FF2B5EF4-FFF2-40B4-BE49-F238E27FC236}">
                <a16:creationId xmlns:a16="http://schemas.microsoft.com/office/drawing/2014/main" xmlns="" id="{6C1B3CED-955A-3D7C-E7FC-2CBF8ABCE8D4}"/>
              </a:ext>
            </a:extLst>
          </p:cNvPr>
          <p:cNvSpPr>
            <a:spLocks noGrp="1"/>
          </p:cNvSpPr>
          <p:nvPr>
            <p:ph type="body" idx="1"/>
          </p:nvPr>
        </p:nvSpPr>
        <p:spPr>
          <a:xfrm>
            <a:off x="793915" y="5320869"/>
            <a:ext cx="5157787" cy="823912"/>
          </a:xfrm>
        </p:spPr>
        <p:txBody>
          <a:bodyPr>
            <a:normAutofit fontScale="25000" lnSpcReduction="20000"/>
          </a:bodyPr>
          <a:lstStyle/>
          <a:p>
            <a:r>
              <a:rPr lang="en-US" dirty="0"/>
              <a:t>https://www.flickr.com/photos/tannwander/15566986890/in/photolist-pHASRG-bb7UC4-ppq3ka-5Jff4a-dMPiWA-5Jjvss-huA7CF-awYjn9-huAnkh-huMpW4-bW4eo9-5s9Up-2nntwhs-huKVS3-2nDd3YB-2iEa7f6-huAgjP-2kTZbW9-2gUTK3h-p4hth9-2jHbjiB-2ne26hf-2njdb9T-pdka7e-2ndZKuU-2neJvsM-p4gTgA-huAZvm-huM9Pb-2ah7Tu-huKTcJ-huMntP-2jHCsk7-2nfcVW8-2kxVwn6-huM6Jy-9mSzJR-huB2oE-huKNeX-2j5TtpX-huAcXt-2kZrkEB-huBRn4-huMn5T-2iHy3oJ-huMTqH-8DK4Mj-huBG6t-2n647jt-huBQV2</a:t>
            </a:r>
          </a:p>
        </p:txBody>
      </p:sp>
      <p:pic>
        <p:nvPicPr>
          <p:cNvPr id="12" name="Content Placeholder 11" descr="A picture containing blur&#10;&#10;Description automatically generated">
            <a:extLst>
              <a:ext uri="{FF2B5EF4-FFF2-40B4-BE49-F238E27FC236}">
                <a16:creationId xmlns:a16="http://schemas.microsoft.com/office/drawing/2014/main" xmlns="" id="{C57CAFEE-B644-DE15-9D67-5098DC7C4EA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59712" y="1803472"/>
            <a:ext cx="4826195" cy="3209420"/>
          </a:xfrm>
        </p:spPr>
      </p:pic>
      <p:sp>
        <p:nvSpPr>
          <p:cNvPr id="5" name="Text Placeholder 4">
            <a:extLst>
              <a:ext uri="{FF2B5EF4-FFF2-40B4-BE49-F238E27FC236}">
                <a16:creationId xmlns:a16="http://schemas.microsoft.com/office/drawing/2014/main" xmlns="" id="{B14107BD-6A26-4BAB-C16F-2F19B6B24F9F}"/>
              </a:ext>
            </a:extLst>
          </p:cNvPr>
          <p:cNvSpPr>
            <a:spLocks noGrp="1"/>
          </p:cNvSpPr>
          <p:nvPr>
            <p:ph type="body" sz="quarter" idx="3"/>
          </p:nvPr>
        </p:nvSpPr>
        <p:spPr>
          <a:xfrm>
            <a:off x="6172200" y="1681163"/>
            <a:ext cx="5183188" cy="45719"/>
          </a:xfrm>
        </p:spPr>
        <p:txBody>
          <a:bodyPr>
            <a:normAutofit fontScale="25000" lnSpcReduction="20000"/>
          </a:bodyPr>
          <a:lstStyle/>
          <a:p>
            <a:endParaRPr lang="en-US" dirty="0"/>
          </a:p>
        </p:txBody>
      </p:sp>
      <p:sp>
        <p:nvSpPr>
          <p:cNvPr id="6" name="Content Placeholder 5">
            <a:extLst>
              <a:ext uri="{FF2B5EF4-FFF2-40B4-BE49-F238E27FC236}">
                <a16:creationId xmlns:a16="http://schemas.microsoft.com/office/drawing/2014/main" xmlns="" id="{0AF13489-9E55-9FD5-BF62-82F5E013A99B}"/>
              </a:ext>
            </a:extLst>
          </p:cNvPr>
          <p:cNvSpPr>
            <a:spLocks noGrp="1"/>
          </p:cNvSpPr>
          <p:nvPr>
            <p:ph sz="quarter" idx="4"/>
          </p:nvPr>
        </p:nvSpPr>
        <p:spPr/>
        <p:txBody>
          <a:bodyPr>
            <a:normAutofit fontScale="92500" lnSpcReduction="10000"/>
          </a:bodyPr>
          <a:lstStyle/>
          <a:p>
            <a:r>
              <a:rPr lang="en-US" dirty="0"/>
              <a:t>Increased work of breathing</a:t>
            </a:r>
          </a:p>
          <a:p>
            <a:r>
              <a:rPr lang="en-US" dirty="0"/>
              <a:t>Nasal flaring</a:t>
            </a:r>
          </a:p>
          <a:p>
            <a:r>
              <a:rPr lang="en-US" dirty="0"/>
              <a:t>Grunting</a:t>
            </a:r>
          </a:p>
          <a:p>
            <a:r>
              <a:rPr lang="en-US" dirty="0"/>
              <a:t>Retractions</a:t>
            </a:r>
          </a:p>
          <a:p>
            <a:pPr lvl="1"/>
            <a:r>
              <a:rPr lang="en-US" dirty="0"/>
              <a:t>Intercostal</a:t>
            </a:r>
          </a:p>
          <a:p>
            <a:pPr lvl="1"/>
            <a:r>
              <a:rPr lang="en-US" dirty="0"/>
              <a:t>Subcostal</a:t>
            </a:r>
          </a:p>
          <a:p>
            <a:pPr lvl="1"/>
            <a:r>
              <a:rPr lang="en-US" dirty="0"/>
              <a:t>Supraclavicular</a:t>
            </a:r>
          </a:p>
          <a:p>
            <a:pPr lvl="1"/>
            <a:r>
              <a:rPr lang="en-US" dirty="0"/>
              <a:t>Tracheal tugging</a:t>
            </a:r>
          </a:p>
          <a:p>
            <a:pPr lvl="1"/>
            <a:endParaRPr lang="en-US" dirty="0"/>
          </a:p>
          <a:p>
            <a:endParaRPr lang="en-US" dirty="0"/>
          </a:p>
        </p:txBody>
      </p:sp>
    </p:spTree>
    <p:extLst>
      <p:ext uri="{BB962C8B-B14F-4D97-AF65-F5344CB8AC3E}">
        <p14:creationId xmlns:p14="http://schemas.microsoft.com/office/powerpoint/2010/main" val="197767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64DA87-1B4F-A5DC-1CED-8A9129C78B58}"/>
              </a:ext>
            </a:extLst>
          </p:cNvPr>
          <p:cNvSpPr>
            <a:spLocks noGrp="1"/>
          </p:cNvSpPr>
          <p:nvPr>
            <p:ph type="title"/>
          </p:nvPr>
        </p:nvSpPr>
        <p:spPr>
          <a:xfrm>
            <a:off x="838200" y="290174"/>
            <a:ext cx="10515600" cy="1325563"/>
          </a:xfrm>
        </p:spPr>
        <p:txBody>
          <a:bodyPr/>
          <a:lstStyle/>
          <a:p>
            <a:r>
              <a:rPr lang="en-US" dirty="0"/>
              <a:t>How Does High Flow Work</a:t>
            </a:r>
          </a:p>
        </p:txBody>
      </p:sp>
      <p:sp>
        <p:nvSpPr>
          <p:cNvPr id="3" name="Content Placeholder 2">
            <a:extLst>
              <a:ext uri="{FF2B5EF4-FFF2-40B4-BE49-F238E27FC236}">
                <a16:creationId xmlns:a16="http://schemas.microsoft.com/office/drawing/2014/main" xmlns="" id="{EB9B150C-3313-D0D8-8580-79F5D3DA6010}"/>
              </a:ext>
            </a:extLst>
          </p:cNvPr>
          <p:cNvSpPr>
            <a:spLocks noGrp="1"/>
          </p:cNvSpPr>
          <p:nvPr>
            <p:ph idx="1"/>
          </p:nvPr>
        </p:nvSpPr>
        <p:spPr>
          <a:xfrm>
            <a:off x="1708880" y="2743200"/>
            <a:ext cx="8469442" cy="3511787"/>
          </a:xfrm>
        </p:spPr>
        <p:txBody>
          <a:bodyPr>
            <a:normAutofit/>
          </a:bodyPr>
          <a:lstStyle/>
          <a:p>
            <a:r>
              <a:rPr lang="en-US" altLang="en-US" dirty="0"/>
              <a:t>HFNC devices have shown the ability to increase functional residual capacity (FRC), or lung volume at end expiration</a:t>
            </a:r>
          </a:p>
          <a:p>
            <a:pPr lvl="1"/>
            <a:endParaRPr lang="en-US" altLang="en-US" dirty="0"/>
          </a:p>
          <a:p>
            <a:pPr marL="457200" lvl="1" indent="0">
              <a:buNone/>
            </a:pPr>
            <a:endParaRPr lang="en-US" altLang="en-US" dirty="0"/>
          </a:p>
          <a:p>
            <a:pPr lvl="1"/>
            <a:r>
              <a:rPr lang="en-US" altLang="en-US" dirty="0"/>
              <a:t>Evidence suggests that HFNC devices provide some level of PEEP, but it is not directly set</a:t>
            </a:r>
          </a:p>
          <a:p>
            <a:pPr lvl="1"/>
            <a:r>
              <a:rPr lang="en-US" altLang="en-US" dirty="0"/>
              <a:t>Possible mechanism of action for improved WOB</a:t>
            </a:r>
          </a:p>
          <a:p>
            <a:pPr marL="457200" lvl="1" indent="0">
              <a:buNone/>
            </a:pPr>
            <a:r>
              <a:rPr lang="en-US" altLang="en-US" dirty="0"/>
              <a:t>Many factors must be considered to understand the amount of PEEP provided.</a:t>
            </a:r>
          </a:p>
          <a:p>
            <a:pPr lvl="2"/>
            <a:endParaRPr lang="en-US" altLang="en-US" dirty="0"/>
          </a:p>
          <a:p>
            <a:pPr lvl="2"/>
            <a:endParaRPr lang="en-US" altLang="en-US" dirty="0"/>
          </a:p>
          <a:p>
            <a:pPr lvl="1"/>
            <a:endParaRPr lang="en-US" altLang="en-US" dirty="0"/>
          </a:p>
          <a:p>
            <a:pPr lvl="1"/>
            <a:endParaRPr lang="en-US" altLang="en-US" dirty="0"/>
          </a:p>
          <a:p>
            <a:endParaRPr lang="en-US" dirty="0"/>
          </a:p>
        </p:txBody>
      </p:sp>
    </p:spTree>
    <p:extLst>
      <p:ext uri="{BB962C8B-B14F-4D97-AF65-F5344CB8AC3E}">
        <p14:creationId xmlns:p14="http://schemas.microsoft.com/office/powerpoint/2010/main" val="3734600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xmlns="" id="{FAEF28A3-012D-4640-B8B8-1EF6EAF7233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58000"/>
            <a:chOff x="0" y="0"/>
            <a:chExt cx="12192000" cy="6858000"/>
          </a:xfrm>
        </p:grpSpPr>
        <p:sp>
          <p:nvSpPr>
            <p:cNvPr id="16" name="Rectangle 15">
              <a:extLst>
                <a:ext uri="{FF2B5EF4-FFF2-40B4-BE49-F238E27FC236}">
                  <a16:creationId xmlns:a16="http://schemas.microsoft.com/office/drawing/2014/main" xmlns="" id="{F3B2F1C2-14D3-4A53-B329-323795BCFD5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a:extLst>
                <a:ext uri="{FF2B5EF4-FFF2-40B4-BE49-F238E27FC236}">
                  <a16:creationId xmlns:a16="http://schemas.microsoft.com/office/drawing/2014/main" xmlns="" id="{194E879E-1515-4211-8F1B-B68A92B2C20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xmlns="" id="{F7137E7D-1F4E-498A-97D1-0E1FE6FC6F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a:extLst>
                <a:ext uri="{FF2B5EF4-FFF2-40B4-BE49-F238E27FC236}">
                  <a16:creationId xmlns:a16="http://schemas.microsoft.com/office/drawing/2014/main" xmlns="" id="{91375183-B6E5-43E0-B28F-39EC908385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xmlns="" id="{267F36BD-A8AF-4304-A662-1007CC1748D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a:extLst>
                <a:ext uri="{FF2B5EF4-FFF2-40B4-BE49-F238E27FC236}">
                  <a16:creationId xmlns:a16="http://schemas.microsoft.com/office/drawing/2014/main" xmlns="" id="{15D9095F-2809-4A90-A032-250AC21C35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a:extLst>
                <a:ext uri="{FF2B5EF4-FFF2-40B4-BE49-F238E27FC236}">
                  <a16:creationId xmlns:a16="http://schemas.microsoft.com/office/drawing/2014/main" xmlns="" id="{9027D7BF-C282-4477-A406-245C3F26521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3" name="Freeform 5">
              <a:extLst>
                <a:ext uri="{FF2B5EF4-FFF2-40B4-BE49-F238E27FC236}">
                  <a16:creationId xmlns:a16="http://schemas.microsoft.com/office/drawing/2014/main" xmlns="" id="{AC3C43D8-426E-472E-A8E8-C41BF7A876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4" name="Freeform 5">
              <a:extLst>
                <a:ext uri="{FF2B5EF4-FFF2-40B4-BE49-F238E27FC236}">
                  <a16:creationId xmlns:a16="http://schemas.microsoft.com/office/drawing/2014/main" xmlns="" id="{52DCAE0E-B8DE-4C42-A48F-FA0C8345AC9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6" name="Rectangle 25">
            <a:extLst>
              <a:ext uri="{FF2B5EF4-FFF2-40B4-BE49-F238E27FC236}">
                <a16:creationId xmlns:a16="http://schemas.microsoft.com/office/drawing/2014/main" xmlns="" id="{59647F54-801D-44AB-8284-EDDFF77631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xmlns="" id="{510C9632-BB6F-48EE-AB65-501878BA5D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587"/>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30" name="Freeform: Shape 29">
            <a:extLst>
              <a:ext uri="{FF2B5EF4-FFF2-40B4-BE49-F238E27FC236}">
                <a16:creationId xmlns:a16="http://schemas.microsoft.com/office/drawing/2014/main" xmlns="" id="{4EC8AAB6-953B-4D29-9967-3C44D06BB4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32" name="Freeform 5">
            <a:extLst>
              <a:ext uri="{FF2B5EF4-FFF2-40B4-BE49-F238E27FC236}">
                <a16:creationId xmlns:a16="http://schemas.microsoft.com/office/drawing/2014/main" xmlns="" id="{C89ED458-2326-40DC-9C7B-1A717B6551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xmlns="" id="{F453547F-EE48-45E1-FB1B-D56E8E3F62C7}"/>
              </a:ext>
            </a:extLst>
          </p:cNvPr>
          <p:cNvSpPr>
            <a:spLocks noGrp="1"/>
          </p:cNvSpPr>
          <p:nvPr>
            <p:ph type="title"/>
          </p:nvPr>
        </p:nvSpPr>
        <p:spPr>
          <a:xfrm>
            <a:off x="1154955" y="973668"/>
            <a:ext cx="2942210" cy="1020232"/>
          </a:xfrm>
        </p:spPr>
        <p:txBody>
          <a:bodyPr vert="horz" lIns="91440" tIns="45720" rIns="91440" bIns="45720" rtlCol="0" anchor="ctr">
            <a:normAutofit/>
          </a:bodyPr>
          <a:lstStyle/>
          <a:p>
            <a:pPr>
              <a:lnSpc>
                <a:spcPct val="90000"/>
              </a:lnSpc>
            </a:pPr>
            <a:r>
              <a:rPr lang="en-US" sz="3300">
                <a:solidFill>
                  <a:schemeClr val="tx1"/>
                </a:solidFill>
              </a:rPr>
              <a:t>What do you use?</a:t>
            </a:r>
          </a:p>
        </p:txBody>
      </p:sp>
      <p:pic>
        <p:nvPicPr>
          <p:cNvPr id="10" name="Picture Placeholder 9" descr="A picture containing text, different, microscope&#10;&#10;Description automatically generated">
            <a:extLst>
              <a:ext uri="{FF2B5EF4-FFF2-40B4-BE49-F238E27FC236}">
                <a16:creationId xmlns:a16="http://schemas.microsoft.com/office/drawing/2014/main" xmlns="" id="{8D654481-998D-48A5-A312-A56E9E1F7D96}"/>
              </a:ext>
            </a:extLst>
          </p:cNvPr>
          <p:cNvPicPr>
            <a:picLocks noGrp="1" noChangeAspect="1"/>
          </p:cNvPicPr>
          <p:nvPr>
            <p:ph type="pic" idx="1"/>
          </p:nvPr>
        </p:nvPicPr>
        <p:blipFill rotWithShape="1">
          <a:blip r:embed="rId4">
            <a:extLst>
              <a:ext uri="{28A0092B-C50C-407E-A947-70E740481C1C}">
                <a14:useLocalDpi xmlns:a14="http://schemas.microsoft.com/office/drawing/2010/main" val="0"/>
              </a:ext>
            </a:extLst>
          </a:blip>
          <a:srcRect t="1027" r="1" b="1"/>
          <a:stretch/>
        </p:blipFill>
        <p:spPr>
          <a:xfrm>
            <a:off x="5194607" y="803751"/>
            <a:ext cx="6391533" cy="5250498"/>
          </a:xfrm>
          <a:prstGeom prst="rect">
            <a:avLst/>
          </a:prstGeom>
        </p:spPr>
      </p:pic>
      <p:sp>
        <p:nvSpPr>
          <p:cNvPr id="34" name="Rectangle 33">
            <a:extLst>
              <a:ext uri="{FF2B5EF4-FFF2-40B4-BE49-F238E27FC236}">
                <a16:creationId xmlns:a16="http://schemas.microsoft.com/office/drawing/2014/main" xmlns="" id="{6F9D1DE6-E368-4F07-85F9-D5B767477D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6" name="Oval 35">
            <a:extLst>
              <a:ext uri="{FF2B5EF4-FFF2-40B4-BE49-F238E27FC236}">
                <a16:creationId xmlns:a16="http://schemas.microsoft.com/office/drawing/2014/main" xmlns="" id="{F63B1F66-4ACE-4A01-8ADF-F175A9C358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a:extLst>
              <a:ext uri="{FF2B5EF4-FFF2-40B4-BE49-F238E27FC236}">
                <a16:creationId xmlns:a16="http://schemas.microsoft.com/office/drawing/2014/main" xmlns="" id="{CF8448ED-9332-4A9B-8CAB-B1985E596E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 name="Text Placeholder 3">
            <a:extLst>
              <a:ext uri="{FF2B5EF4-FFF2-40B4-BE49-F238E27FC236}">
                <a16:creationId xmlns:a16="http://schemas.microsoft.com/office/drawing/2014/main" xmlns="" id="{1A4B8DEC-2E30-C476-E368-7252D52744CA}"/>
              </a:ext>
            </a:extLst>
          </p:cNvPr>
          <p:cNvSpPr>
            <a:spLocks noGrp="1"/>
          </p:cNvSpPr>
          <p:nvPr>
            <p:ph type="body" sz="half" idx="2"/>
          </p:nvPr>
        </p:nvSpPr>
        <p:spPr>
          <a:xfrm>
            <a:off x="1154955" y="2120900"/>
            <a:ext cx="3133726" cy="3898900"/>
          </a:xfrm>
        </p:spPr>
        <p:txBody>
          <a:bodyPr vert="horz" lIns="91440" tIns="45720" rIns="91440" bIns="45720" rtlCol="0">
            <a:normAutofit/>
          </a:bodyPr>
          <a:lstStyle/>
          <a:p>
            <a:pPr>
              <a:buFont typeface="Wingdings 3" charset="2"/>
              <a:buChar char=""/>
            </a:pPr>
            <a:r>
              <a:rPr lang="en-US">
                <a:solidFill>
                  <a:schemeClr val="tx1"/>
                </a:solidFill>
              </a:rPr>
              <a:t>There are many brands of High Flow  equipment.</a:t>
            </a:r>
          </a:p>
          <a:p>
            <a:pPr>
              <a:buFont typeface="Wingdings 3" charset="2"/>
              <a:buChar char=""/>
            </a:pPr>
            <a:endParaRPr lang="en-US">
              <a:solidFill>
                <a:schemeClr val="tx1"/>
              </a:solidFill>
            </a:endParaRPr>
          </a:p>
          <a:p>
            <a:pPr>
              <a:buFont typeface="Wingdings 3" charset="2"/>
              <a:buChar char=""/>
            </a:pPr>
            <a:endParaRPr lang="en-US">
              <a:solidFill>
                <a:schemeClr val="tx1"/>
              </a:solidFill>
            </a:endParaRPr>
          </a:p>
        </p:txBody>
      </p:sp>
      <p:sp>
        <p:nvSpPr>
          <p:cNvPr id="40" name="Freeform 5">
            <a:extLst>
              <a:ext uri="{FF2B5EF4-FFF2-40B4-BE49-F238E27FC236}">
                <a16:creationId xmlns:a16="http://schemas.microsoft.com/office/drawing/2014/main" xmlns="" id="{ED3A2261-1C75-40FF-8CD6-18C5900C1C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Tree>
    <p:extLst>
      <p:ext uri="{BB962C8B-B14F-4D97-AF65-F5344CB8AC3E}">
        <p14:creationId xmlns:p14="http://schemas.microsoft.com/office/powerpoint/2010/main" val="1798600071"/>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603</TotalTime>
  <Words>1165</Words>
  <Application>Microsoft Office PowerPoint</Application>
  <PresentationFormat>Widescreen</PresentationFormat>
  <Paragraphs>127</Paragraphs>
  <Slides>17</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Century Gothic</vt:lpstr>
      <vt:lpstr>Open Sans</vt:lpstr>
      <vt:lpstr>Wingdings 3</vt:lpstr>
      <vt:lpstr>Ion Boardroom</vt:lpstr>
      <vt:lpstr>The Pediatric Patient on High Flow: When to Intervene and When to Wean</vt:lpstr>
      <vt:lpstr>Pediatric Illness</vt:lpstr>
      <vt:lpstr>On Assessment </vt:lpstr>
      <vt:lpstr>Treatments</vt:lpstr>
      <vt:lpstr>When to Intervene</vt:lpstr>
      <vt:lpstr>When it may be too late </vt:lpstr>
      <vt:lpstr>Signs to Watch for</vt:lpstr>
      <vt:lpstr>How Does High Flow Work</vt:lpstr>
      <vt:lpstr>What do you use?</vt:lpstr>
      <vt:lpstr>Connecticut Children’s</vt:lpstr>
      <vt:lpstr>What needs to be considered?</vt:lpstr>
      <vt:lpstr>Sizing</vt:lpstr>
      <vt:lpstr>Humidification</vt:lpstr>
      <vt:lpstr>Other Treatments</vt:lpstr>
      <vt:lpstr>When to wean support</vt:lpstr>
      <vt:lpstr>Our clinical pathway </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Pediatric Patient on High Flow: When to Intervene and When to Wean</dc:title>
  <dc:creator>Wendy Wheeler</dc:creator>
  <cp:lastModifiedBy>Duncan, Sage</cp:lastModifiedBy>
  <cp:revision>15</cp:revision>
  <dcterms:created xsi:type="dcterms:W3CDTF">2022-07-29T11:54:58Z</dcterms:created>
  <dcterms:modified xsi:type="dcterms:W3CDTF">2022-11-29T22:33:15Z</dcterms:modified>
</cp:coreProperties>
</file>